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5" r:id="rId12"/>
    <p:sldId id="266" r:id="rId13"/>
    <p:sldId id="267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51" d="100"/>
          <a:sy n="51" d="100"/>
        </p:scale>
        <p:origin x="75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BC3F8-8864-40F1-9EE3-3CBFE193146D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F7D26-4FB3-4746-9E8C-A3ABA7C169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66191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BC3F8-8864-40F1-9EE3-3CBFE193146D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F7D26-4FB3-4746-9E8C-A3ABA7C169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737033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BC3F8-8864-40F1-9EE3-3CBFE193146D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F7D26-4FB3-4746-9E8C-A3ABA7C169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200823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BC3F8-8864-40F1-9EE3-3CBFE193146D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F7D26-4FB3-4746-9E8C-A3ABA7C169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581796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BC3F8-8864-40F1-9EE3-3CBFE193146D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F7D26-4FB3-4746-9E8C-A3ABA7C169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482192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BC3F8-8864-40F1-9EE3-3CBFE193146D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F7D26-4FB3-4746-9E8C-A3ABA7C169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23625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BC3F8-8864-40F1-9EE3-3CBFE193146D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F7D26-4FB3-4746-9E8C-A3ABA7C169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827652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BC3F8-8864-40F1-9EE3-3CBFE193146D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F7D26-4FB3-4746-9E8C-A3ABA7C169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836834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BC3F8-8864-40F1-9EE3-3CBFE193146D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F7D26-4FB3-4746-9E8C-A3ABA7C169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939886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BC3F8-8864-40F1-9EE3-3CBFE193146D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F7D26-4FB3-4746-9E8C-A3ABA7C169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180734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BC3F8-8864-40F1-9EE3-3CBFE193146D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F7D26-4FB3-4746-9E8C-A3ABA7C169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238785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BC3F8-8864-40F1-9EE3-3CBFE193146D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7F7D26-4FB3-4746-9E8C-A3ABA7C169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464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eg"/><Relationship Id="rId7" Type="http://schemas.openxmlformats.org/officeDocument/2006/relationships/image" Target="../media/image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jp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F%D0%B5%D1%80%D1%81%D0%BE%D0%BD%D0%B0%D0%B6" TargetMode="External"/><Relationship Id="rId7" Type="http://schemas.openxmlformats.org/officeDocument/2006/relationships/hyperlink" Target="https://ru.wikipedia.org/wiki/%D0%9A%D1%83%D0%BA%D0%BB%D0%BE%D0%B2%D0%BE%D0%B4_(%D0%BF%D1%80%D0%BE%D1%84%D0%B5%D1%81%D1%81%D0%B8%D1%8F)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A%D1%83%D0%BA%D0%BB%D0%B0_(%D0%BA%D1%83%D0%BA%D0%BB%D0%B0-%D0%B0%D0%BA%D1%82%D1%91%D1%80)" TargetMode="External"/><Relationship Id="rId5" Type="http://schemas.openxmlformats.org/officeDocument/2006/relationships/hyperlink" Target="https://ru.wikipedia.org/wiki/%D0%93%D0%BE%D1%80%D0%B5%D0%BB%D1%8C%D0%B5%D1%84" TargetMode="External"/><Relationship Id="rId4" Type="http://schemas.openxmlformats.org/officeDocument/2006/relationships/hyperlink" Target="https://ru.wikipedia.org/wiki/%D0%91%D0%B0%D1%80%D0%B5%D0%BB%D1%8C%D0%B5%D1%8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8%D0%B8%D1%80%D0%BC%D0%B0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2%D0%B5%D0%B0%D1%82%D1%80_%D1%82%D0%B5%D0%BD%D0%B5%D0%B9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7.hotpng.com/preview/162/137/264/theater-drapes-and-stage-curtains-theatre-front-curtain-curtains-png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DDDDDD"/>
              </a:clrFrom>
              <a:clrTo>
                <a:srgbClr val="DDDDD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1" r="198" b="18419"/>
          <a:stretch/>
        </p:blipFill>
        <p:spPr bwMode="auto">
          <a:xfrm>
            <a:off x="0" y="0"/>
            <a:ext cx="12352420" cy="694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812786"/>
            <a:ext cx="9353550" cy="2702064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Мастер – класс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«Развитие театрализованной 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деятельности в ДОУ.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Создание образа театральной куклы»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14450" y="4821078"/>
            <a:ext cx="9563100" cy="1655762"/>
          </a:xfrm>
        </p:spPr>
        <p:txBody>
          <a:bodyPr>
            <a:normAutofit lnSpcReduction="10000"/>
          </a:bodyPr>
          <a:lstStyle/>
          <a:p>
            <a:pPr algn="r"/>
            <a:r>
              <a:rPr lang="ru-RU" b="1" dirty="0" smtClean="0">
                <a:solidFill>
                  <a:srgbClr val="C00000"/>
                </a:solidFill>
              </a:rPr>
              <a:t>Материал подготовил</a:t>
            </a:r>
          </a:p>
          <a:p>
            <a:pPr algn="r"/>
            <a:r>
              <a:rPr lang="ru-RU" b="1" dirty="0">
                <a:solidFill>
                  <a:srgbClr val="C00000"/>
                </a:solidFill>
              </a:rPr>
              <a:t>м</a:t>
            </a:r>
            <a:r>
              <a:rPr lang="ru-RU" b="1" dirty="0" smtClean="0">
                <a:solidFill>
                  <a:srgbClr val="C00000"/>
                </a:solidFill>
              </a:rPr>
              <a:t>узыкальный руководитель:</a:t>
            </a:r>
          </a:p>
          <a:p>
            <a:pPr algn="r"/>
            <a:r>
              <a:rPr lang="ru-RU" b="1" dirty="0" smtClean="0">
                <a:solidFill>
                  <a:srgbClr val="C00000"/>
                </a:solidFill>
              </a:rPr>
              <a:t>Позднякова Наталья Александровна</a:t>
            </a:r>
          </a:p>
          <a:p>
            <a:r>
              <a:rPr lang="ru-RU" b="1" dirty="0" smtClean="0"/>
              <a:t>МО «город Свирск»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924050" y="306229"/>
            <a:ext cx="8553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Муниципальное казенное дошкольное образовательное учреждение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«Детский сад общеразвивающего вида №2»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65505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oboi.ws/filters/vibrance_17_11096_oboi_krasnaja_tkan_1920x10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300" y="210343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характера и образа:</a:t>
            </a:r>
            <a:endParaRPr lang="ru-RU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28776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oboi.ws/filters/vibrance_17_11096_oboi_krasnaja_tkan_1920x10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9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ТРЕВОГА</a:t>
            </a:r>
            <a:endParaRPr lang="ru-RU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60604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oboi.ws/filters/vibrance_17_11096_oboi_krasnaja_tkan_1920x10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9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РАДОСТЬ</a:t>
            </a:r>
            <a:endParaRPr lang="ru-RU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05578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oboi.ws/filters/vibrance_17_11096_oboi_krasnaja_tkan_1920x10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9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ПЕЧАЛЬ И ГРУСТЬ</a:t>
            </a:r>
            <a:endParaRPr lang="ru-RU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29125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oboi.ws/filters/vibrance_17_11096_oboi_krasnaja_tkan_1920x10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75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24987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</a:rPr>
              <a:t>Создание действия и образа:</a:t>
            </a:r>
            <a:br>
              <a:rPr lang="ru-RU" sz="5400" b="1" dirty="0" smtClean="0">
                <a:solidFill>
                  <a:schemeClr val="bg1"/>
                </a:solidFill>
              </a:rPr>
            </a:br>
            <a:r>
              <a:rPr lang="ru-RU" sz="5400" b="1" dirty="0" smtClean="0">
                <a:solidFill>
                  <a:schemeClr val="bg1"/>
                </a:solidFill>
              </a:rPr>
              <a:t>танец;</a:t>
            </a:r>
            <a:br>
              <a:rPr lang="ru-RU" sz="5400" b="1" dirty="0" smtClean="0">
                <a:solidFill>
                  <a:schemeClr val="bg1"/>
                </a:solidFill>
              </a:rPr>
            </a:br>
            <a:r>
              <a:rPr lang="ru-RU" sz="5400" b="1" dirty="0" smtClean="0">
                <a:solidFill>
                  <a:schemeClr val="bg1"/>
                </a:solidFill>
              </a:rPr>
              <a:t>песня.</a:t>
            </a:r>
            <a:endParaRPr lang="ru-RU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2221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oboi.ws/filters/vibrance_17_11096_oboi_krasnaja_tkan_1920x10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ВНИМАНИЕ!!!</a:t>
            </a:r>
            <a:endParaRPr lang="ru-RU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831682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oboi.ws/filters/vibrance_17_11096_oboi_krasnaja_tkan_1920x10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650" y="614362"/>
            <a:ext cx="10515600" cy="1325563"/>
          </a:xfrm>
        </p:spPr>
        <p:txBody>
          <a:bodyPr>
            <a:noAutofit/>
          </a:bodyPr>
          <a:lstStyle/>
          <a:p>
            <a:pPr algn="just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 </a:t>
            </a:r>
            <a:r>
              <a:rPr lang="ru-RU" sz="2800" b="1" i="1" dirty="0" smtClean="0">
                <a:solidFill>
                  <a:schemeClr val="bg1"/>
                </a:solidFill>
              </a:rPr>
              <a:t>Формирование компетентности педагогов по использованию игровых методов и приемов в организации театрализованной деятельности.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650" y="2339975"/>
            <a:ext cx="10515600" cy="4351338"/>
          </a:xfrm>
        </p:spPr>
        <p:txBody>
          <a:bodyPr/>
          <a:lstStyle/>
          <a:p>
            <a:pPr algn="just"/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Задачи:</a:t>
            </a:r>
          </a:p>
          <a:p>
            <a:pPr lvl="0" algn="just"/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Систематизировать знания педагогов о театрализованной деятельности в ДОУ</a:t>
            </a:r>
          </a:p>
          <a:p>
            <a:pPr lvl="0" algn="just"/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Познакомить с методами и приемами проведения театрализованных игр</a:t>
            </a:r>
          </a:p>
          <a:p>
            <a:pPr lvl="0" algn="just"/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Повысить профессиональную компетентность педагогов в развитии творческих способностей дошкольников.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10250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oboi.ws/filters/vibrance_17_11096_oboi_krasnaja_tkan_1920x10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Дайте определение следующим терминам…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1950" y="1406524"/>
            <a:ext cx="11830050" cy="5032375"/>
          </a:xfrm>
        </p:spPr>
        <p:txBody>
          <a:bodyPr>
            <a:normAutofit/>
          </a:bodyPr>
          <a:lstStyle/>
          <a:p>
            <a:pPr lvl="1"/>
            <a:r>
              <a:rPr lang="ru-RU" dirty="0" smtClean="0">
                <a:solidFill>
                  <a:schemeClr val="bg1"/>
                </a:solidFill>
              </a:rPr>
              <a:t>Характер;</a:t>
            </a:r>
          </a:p>
          <a:p>
            <a:pPr lvl="1"/>
            <a:r>
              <a:rPr lang="ru-RU" dirty="0" smtClean="0">
                <a:solidFill>
                  <a:schemeClr val="bg1"/>
                </a:solidFill>
              </a:rPr>
              <a:t>Образ;</a:t>
            </a:r>
          </a:p>
          <a:p>
            <a:pPr lvl="1"/>
            <a:r>
              <a:rPr lang="ru-RU" dirty="0" smtClean="0">
                <a:solidFill>
                  <a:schemeClr val="bg1"/>
                </a:solidFill>
              </a:rPr>
              <a:t>Основная черта;</a:t>
            </a:r>
          </a:p>
          <a:p>
            <a:pPr lvl="1"/>
            <a:r>
              <a:rPr lang="ru-RU" dirty="0" smtClean="0">
                <a:solidFill>
                  <a:schemeClr val="bg1"/>
                </a:solidFill>
              </a:rPr>
              <a:t>Иллюстрация;</a:t>
            </a:r>
          </a:p>
          <a:p>
            <a:pPr lvl="1"/>
            <a:r>
              <a:rPr lang="ru-RU" dirty="0" smtClean="0">
                <a:solidFill>
                  <a:schemeClr val="bg1"/>
                </a:solidFill>
              </a:rPr>
              <a:t>Эмоциональное состояние;</a:t>
            </a:r>
          </a:p>
          <a:p>
            <a:pPr lvl="1"/>
            <a:r>
              <a:rPr lang="ru-RU" dirty="0" smtClean="0">
                <a:solidFill>
                  <a:schemeClr val="bg1"/>
                </a:solidFill>
              </a:rPr>
              <a:t>Движение;</a:t>
            </a:r>
          </a:p>
          <a:p>
            <a:pPr lvl="1"/>
            <a:r>
              <a:rPr lang="ru-RU" dirty="0" smtClean="0">
                <a:solidFill>
                  <a:schemeClr val="bg1"/>
                </a:solidFill>
              </a:rPr>
              <a:t>Физическое действие;</a:t>
            </a:r>
          </a:p>
          <a:p>
            <a:pPr lvl="1"/>
            <a:r>
              <a:rPr lang="ru-RU" dirty="0" smtClean="0">
                <a:solidFill>
                  <a:schemeClr val="bg1"/>
                </a:solidFill>
              </a:rPr>
              <a:t>Заучивание;</a:t>
            </a:r>
          </a:p>
          <a:p>
            <a:pPr lvl="1"/>
            <a:r>
              <a:rPr lang="ru-RU" dirty="0" smtClean="0">
                <a:solidFill>
                  <a:schemeClr val="bg1"/>
                </a:solidFill>
              </a:rPr>
              <a:t>Этюд;</a:t>
            </a:r>
          </a:p>
          <a:p>
            <a:pPr lvl="1"/>
            <a:r>
              <a:rPr lang="ru-RU" dirty="0" smtClean="0">
                <a:solidFill>
                  <a:schemeClr val="bg1"/>
                </a:solidFill>
              </a:rPr>
              <a:t>Инсценировка.</a:t>
            </a:r>
          </a:p>
          <a:p>
            <a:pPr marL="457200" lvl="1" indent="0">
              <a:buNone/>
            </a:pPr>
            <a:r>
              <a:rPr lang="ru-RU" sz="4000" dirty="0" smtClean="0">
                <a:solidFill>
                  <a:schemeClr val="bg1"/>
                </a:solidFill>
              </a:rPr>
              <a:t>2</a:t>
            </a:r>
            <a:r>
              <a:rPr lang="ru-RU" sz="4000" b="1" dirty="0" smtClean="0">
                <a:solidFill>
                  <a:schemeClr val="bg1"/>
                </a:solidFill>
                <a:latin typeface="+mj-lt"/>
              </a:rPr>
              <a:t>. Объедините данные термины в один термин…</a:t>
            </a:r>
          </a:p>
          <a:p>
            <a:pPr lvl="1"/>
            <a:endParaRPr lang="ru-RU" dirty="0" smtClean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891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oboi.ws/filters/vibrance_17_11096_oboi_krasnaja_tkan_1920x10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2" t="10489" r="8992" b="10839"/>
          <a:stretch/>
        </p:blipFill>
        <p:spPr>
          <a:xfrm>
            <a:off x="247650" y="365125"/>
            <a:ext cx="5962650" cy="4286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0" t="5136" r="5287" b="3022"/>
          <a:stretch/>
        </p:blipFill>
        <p:spPr>
          <a:xfrm>
            <a:off x="6219825" y="2305051"/>
            <a:ext cx="5695950" cy="434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632539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oboi.ws/filters/vibrance_17_11096_oboi_krasnaja_tkan_1920x10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9190" y="3429000"/>
            <a:ext cx="3090863" cy="3090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09066"/>
            <a:ext cx="3021953" cy="2372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76" r="15152"/>
          <a:stretch/>
        </p:blipFill>
        <p:spPr>
          <a:xfrm>
            <a:off x="328638" y="3690938"/>
            <a:ext cx="3086101" cy="282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382" y="409066"/>
            <a:ext cx="3766533" cy="2649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411" y="3571081"/>
            <a:ext cx="2167483" cy="3068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205" y="111125"/>
            <a:ext cx="4202506" cy="3159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567" y="3429000"/>
            <a:ext cx="2818438" cy="3013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778325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oboi.ws/filters/vibrance_17_11096_oboi_krasnaja_tkan_1920x10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u="sng" dirty="0" smtClean="0">
                <a:solidFill>
                  <a:schemeClr val="bg1"/>
                </a:solidFill>
              </a:rPr>
              <a:t>Театр кукол</a:t>
            </a:r>
            <a:r>
              <a:rPr lang="ru-RU" sz="3200" b="1" u="sng" dirty="0">
                <a:solidFill>
                  <a:schemeClr val="bg1"/>
                </a:solidFill>
              </a:rPr>
              <a:t> </a:t>
            </a:r>
            <a:r>
              <a:rPr lang="ru-RU" sz="3200" b="1" dirty="0">
                <a:solidFill>
                  <a:schemeClr val="bg1"/>
                </a:solidFill>
              </a:rPr>
              <a:t>— одна из разновидностей </a:t>
            </a:r>
            <a:r>
              <a:rPr lang="ru-RU" sz="3200" b="1" dirty="0" smtClean="0">
                <a:solidFill>
                  <a:schemeClr val="bg1"/>
                </a:solidFill>
              </a:rPr>
              <a:t/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кукольного </a:t>
            </a:r>
            <a:r>
              <a:rPr lang="ru-RU" sz="3200" b="1" dirty="0">
                <a:solidFill>
                  <a:schemeClr val="bg1"/>
                </a:solidFill>
              </a:rPr>
              <a:t>вида </a:t>
            </a:r>
            <a:r>
              <a:rPr lang="ru-RU" sz="3200" b="1" dirty="0" smtClean="0">
                <a:solidFill>
                  <a:schemeClr val="bg1"/>
                </a:solidFill>
              </a:rPr>
              <a:t>искусства</a:t>
            </a:r>
            <a:r>
              <a:rPr lang="ru-RU" sz="32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bg1"/>
                </a:solidFill>
              </a:rPr>
              <a:t>	В </a:t>
            </a:r>
            <a:r>
              <a:rPr lang="ru-RU" dirty="0">
                <a:solidFill>
                  <a:schemeClr val="bg1"/>
                </a:solidFill>
              </a:rPr>
              <a:t>спектаклях театра кукол внешность и физические действия </a:t>
            </a:r>
            <a:r>
              <a:rPr lang="ru-RU" dirty="0">
                <a:solidFill>
                  <a:schemeClr val="bg1"/>
                </a:solidFill>
                <a:hlinkClick r:id="rId3" tooltip="Персонаж"/>
              </a:rPr>
              <a:t>персонажей</a:t>
            </a:r>
            <a:r>
              <a:rPr lang="ru-RU" dirty="0">
                <a:solidFill>
                  <a:schemeClr val="bg1"/>
                </a:solidFill>
              </a:rPr>
              <a:t> изображаются и/или обозначаются, как правило, объёмными, </a:t>
            </a:r>
            <a:r>
              <a:rPr lang="ru-RU" dirty="0" err="1">
                <a:solidFill>
                  <a:schemeClr val="bg1"/>
                </a:solidFill>
              </a:rPr>
              <a:t>полуобъёмными</a:t>
            </a:r>
            <a:r>
              <a:rPr lang="ru-RU" dirty="0">
                <a:solidFill>
                  <a:schemeClr val="bg1"/>
                </a:solidFill>
              </a:rPr>
              <a:t> (</a:t>
            </a:r>
            <a:r>
              <a:rPr lang="ru-RU" dirty="0">
                <a:solidFill>
                  <a:schemeClr val="bg1"/>
                </a:solidFill>
                <a:hlinkClick r:id="rId4" tooltip="Барельеф"/>
              </a:rPr>
              <a:t>барельефными</a:t>
            </a:r>
            <a:r>
              <a:rPr lang="ru-RU" dirty="0">
                <a:solidFill>
                  <a:schemeClr val="bg1"/>
                </a:solidFill>
              </a:rPr>
              <a:t>, </a:t>
            </a:r>
            <a:r>
              <a:rPr lang="ru-RU" dirty="0">
                <a:solidFill>
                  <a:schemeClr val="bg1"/>
                </a:solidFill>
                <a:hlinkClick r:id="rId5" tooltip="Горельеф"/>
              </a:rPr>
              <a:t>горельефными</a:t>
            </a:r>
            <a:r>
              <a:rPr lang="ru-RU" dirty="0">
                <a:solidFill>
                  <a:schemeClr val="bg1"/>
                </a:solidFill>
              </a:rPr>
              <a:t>) и плоскими </a:t>
            </a:r>
            <a:r>
              <a:rPr lang="ru-RU" dirty="0">
                <a:solidFill>
                  <a:schemeClr val="bg1"/>
                </a:solidFill>
                <a:hlinkClick r:id="rId6" tooltip="Кукла (кукла-актёр)"/>
              </a:rPr>
              <a:t>куклами-актёрами</a:t>
            </a:r>
            <a:r>
              <a:rPr lang="ru-RU" dirty="0">
                <a:solidFill>
                  <a:schemeClr val="bg1"/>
                </a:solidFill>
              </a:rPr>
              <a:t>. Куклы-актёры обычно управляются и приводятся в движение людьми, актёрами-</a:t>
            </a:r>
            <a:r>
              <a:rPr lang="ru-RU" dirty="0">
                <a:solidFill>
                  <a:schemeClr val="bg1"/>
                </a:solidFill>
                <a:hlinkClick r:id="rId7" tooltip="Кукловод (профессия)"/>
              </a:rPr>
              <a:t>кукловодами</a:t>
            </a:r>
            <a:r>
              <a:rPr lang="ru-RU" dirty="0">
                <a:solidFill>
                  <a:schemeClr val="bg1"/>
                </a:solidFill>
              </a:rPr>
              <a:t>, а иногда автоматическими механическими устройствами. В последнем случае куклы-актёры называются куклами-роботами.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94862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oboi.ws/filters/vibrance_17_11096_oboi_krasnaja_tkan_1920x10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Среди театров кукол различают три основных типа:</a:t>
            </a:r>
            <a:br>
              <a:rPr lang="ru-RU" sz="3600" b="1" dirty="0" smtClean="0">
                <a:solidFill>
                  <a:schemeClr val="bg1"/>
                </a:solidFill>
              </a:rPr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200150"/>
            <a:ext cx="11734800" cy="539115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800" dirty="0" smtClean="0">
                <a:solidFill>
                  <a:schemeClr val="bg1"/>
                </a:solidFill>
              </a:rPr>
              <a:t>	</a:t>
            </a:r>
            <a:r>
              <a:rPr lang="ru-RU" b="1" u="sng" dirty="0" smtClean="0">
                <a:solidFill>
                  <a:schemeClr val="bg1"/>
                </a:solidFill>
              </a:rPr>
              <a:t>Театр </a:t>
            </a:r>
            <a:r>
              <a:rPr lang="ru-RU" b="1" u="sng" dirty="0">
                <a:solidFill>
                  <a:schemeClr val="bg1"/>
                </a:solidFill>
              </a:rPr>
              <a:t>верховых кукол </a:t>
            </a:r>
            <a:r>
              <a:rPr lang="ru-RU" b="1" dirty="0">
                <a:solidFill>
                  <a:schemeClr val="bg1"/>
                </a:solidFill>
              </a:rPr>
              <a:t>(</a:t>
            </a:r>
            <a:r>
              <a:rPr lang="ru-RU" dirty="0">
                <a:solidFill>
                  <a:schemeClr val="bg1"/>
                </a:solidFill>
              </a:rPr>
              <a:t>перчаточных, </a:t>
            </a:r>
            <a:r>
              <a:rPr lang="ru-RU" dirty="0" err="1">
                <a:solidFill>
                  <a:schemeClr val="bg1"/>
                </a:solidFill>
              </a:rPr>
              <a:t>гапитно</a:t>
            </a:r>
            <a:r>
              <a:rPr lang="ru-RU" dirty="0">
                <a:solidFill>
                  <a:schemeClr val="bg1"/>
                </a:solidFill>
              </a:rPr>
              <a:t>-тростевых и кукол иных конструкций), управляемых снизу. Актёры-кукловоды в театрах этого типа обычно скрыты от зрителей </a:t>
            </a:r>
            <a:r>
              <a:rPr lang="ru-RU" dirty="0">
                <a:solidFill>
                  <a:schemeClr val="bg1"/>
                </a:solidFill>
                <a:hlinkClick r:id="rId3" tooltip="Ширма"/>
              </a:rPr>
              <a:t>ширмой</a:t>
            </a:r>
            <a:r>
              <a:rPr lang="ru-RU" dirty="0">
                <a:solidFill>
                  <a:schemeClr val="bg1"/>
                </a:solidFill>
              </a:rPr>
              <a:t>, но бывает и так, что они не скрываются и видны зрителям целиком или на половину своего роста.</a:t>
            </a:r>
          </a:p>
          <a:p>
            <a:endParaRPr lang="ru-RU" dirty="0"/>
          </a:p>
        </p:txBody>
      </p:sp>
      <p:pic>
        <p:nvPicPr>
          <p:cNvPr id="9218" name="Picture 2" descr="https://im0-tub-ru.yandex.net/i?id=606c12aaafd8945a270a25f75ee8b758-l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4" y="3335296"/>
            <a:ext cx="4210051" cy="29865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aaaooo.ru/img/0236_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199" y="2965429"/>
            <a:ext cx="6705600" cy="3143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5309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oboi.ws/filters/vibrance_17_11096_oboi_krasnaja_tkan_1920x10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44525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bg1"/>
                </a:solidFill>
              </a:rPr>
              <a:t>	</a:t>
            </a:r>
            <a:r>
              <a:rPr lang="ru-RU" b="1" u="sng" dirty="0" smtClean="0">
                <a:solidFill>
                  <a:schemeClr val="bg1"/>
                </a:solidFill>
              </a:rPr>
              <a:t>Театр низовых кукол </a:t>
            </a:r>
            <a:r>
              <a:rPr lang="ru-RU" dirty="0" smtClean="0">
                <a:solidFill>
                  <a:schemeClr val="bg1"/>
                </a:solidFill>
              </a:rPr>
              <a:t>(кукол-марионеток), управляемых сверху с помощью ниток, прутов или проволок. Актёры-кукловоды в театрах этого типа чаще всего тоже скрыты от зрителей, но не ширмой, а верхней занавеской или падугой. В некоторых случаях актёры-кукловоды, как и в театрах верховых кукол, видны зрителям целиком или на половину своего роста.</a:t>
            </a:r>
          </a:p>
          <a:p>
            <a:endParaRPr lang="ru-RU" dirty="0"/>
          </a:p>
        </p:txBody>
      </p:sp>
      <p:pic>
        <p:nvPicPr>
          <p:cNvPr id="8194" name="Picture 2" descr="https://im0-tub-ru.yandex.net/i?id=4069ecf149150fcbeebccf032558d50e-l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02" y="3161440"/>
            <a:ext cx="3743597" cy="23424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old.teatrkukol-kst.kz/sites/default/files/images/IMG_257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900" y="2551113"/>
            <a:ext cx="3632200" cy="2724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http://www.vsluh.ru/uploads/base_image/image/45734/a0ddccc0-0e26-46fe-b494-524ee1b4c08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http://www.vsluh.ru/uploads/base_image/image/45734/a0ddccc0-0e26-46fe-b494-524ee1b4c086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0" descr="http://www.vsluh.ru/uploads/base_image/image/45734/a0ddccc0-0e26-46fe-b494-524ee1b4c086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04" name="Picture 12" descr="https://eisk-licey4.ru/wp-content/uploads/2016/11/%D0%9A%D0%B0%D0%B7%D0%B0%D1%87%D1%8C%D0%B8-%D0%B1%D0%B0%D0%B9%D0%BA%D0%B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156" y="3773285"/>
            <a:ext cx="4103687" cy="27340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9869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oboi.ws/filters/vibrance_17_11096_oboi_krasnaja_tkan_1920x10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38200" y="365125"/>
            <a:ext cx="10515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bg1"/>
                </a:solidFill>
              </a:rPr>
              <a:t>	</a:t>
            </a:r>
            <a:r>
              <a:rPr lang="ru-RU" sz="2400" b="1" u="sng" dirty="0" smtClean="0">
                <a:solidFill>
                  <a:schemeClr val="bg1"/>
                </a:solidFill>
              </a:rPr>
              <a:t>Театр срединных кукол</a:t>
            </a:r>
            <a:r>
              <a:rPr lang="ru-RU" sz="2400" b="1" dirty="0" smtClean="0">
                <a:solidFill>
                  <a:schemeClr val="bg1"/>
                </a:solidFill>
              </a:rPr>
              <a:t>, </a:t>
            </a:r>
            <a:r>
              <a:rPr lang="ru-RU" sz="2400" dirty="0" smtClean="0">
                <a:solidFill>
                  <a:schemeClr val="bg1"/>
                </a:solidFill>
              </a:rPr>
              <a:t>управляемых на уровне актёров-кукловодов. Срединные куклы бывают объёмными, управляемыми актёрами-кукловодами либо со стороны, либо изнутри (актёр-кукловод находится внутри кукол больших размеров). К числу срединных кукол относятся, в частности, куклы </a:t>
            </a:r>
            <a:r>
              <a:rPr lang="ru-RU" sz="2400" dirty="0" smtClean="0">
                <a:solidFill>
                  <a:schemeClr val="bg1"/>
                </a:solidFill>
                <a:hlinkClick r:id="rId3" tooltip="Театр теней"/>
              </a:rPr>
              <a:t>Театра теней</a:t>
            </a:r>
            <a:r>
              <a:rPr lang="ru-RU" sz="2400" dirty="0" smtClean="0">
                <a:solidFill>
                  <a:schemeClr val="bg1"/>
                </a:solidFill>
              </a:rPr>
              <a:t>. В таких театрах актёры-кукловоды не видны зрителям, так как находятся за экраном, на который проецируются тени от плоских или объёмных кукол-актёров. В качестве срединных кукол-актёров используются куклы-марионетки (они управляются сзади кукол видимыми или не видимыми зрителям актёрами-кукловодами), перчаточные куклы или куклы-актёры других конструкций. </a:t>
            </a:r>
          </a:p>
        </p:txBody>
      </p:sp>
      <p:pic>
        <p:nvPicPr>
          <p:cNvPr id="7170" name="Picture 2" descr="https://www.culture.ru/storage/images/fc4dd2cce03a6fcb34cade377fee4bda/2575d1f39c1ef78c520d89279bce0de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714" y="4068074"/>
            <a:ext cx="3806825" cy="25353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kolomnochka.ru/local/images/kolomnalife/ros_jpg_130146603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052" y="3801884"/>
            <a:ext cx="4090047" cy="27239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4213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141</Words>
  <Application>Microsoft Office PowerPoint</Application>
  <PresentationFormat>Широкоэкранный</PresentationFormat>
  <Paragraphs>36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Мастер – класс «Развитие театрализованной  деятельности в ДОУ.  Создание образа театральной куклы»</vt:lpstr>
      <vt:lpstr>Цель: Формирование компетентности педагогов по использованию игровых методов и приемов в организации театрализованной деятельности.</vt:lpstr>
      <vt:lpstr>1. Дайте определение следующим терминам…</vt:lpstr>
      <vt:lpstr>Презентация PowerPoint</vt:lpstr>
      <vt:lpstr>Презентация PowerPoint</vt:lpstr>
      <vt:lpstr>Театр кукол — одна из разновидностей  кукольного вида искусства.</vt:lpstr>
      <vt:lpstr>Среди театров кукол различают три основных типа: </vt:lpstr>
      <vt:lpstr>Презентация PowerPoint</vt:lpstr>
      <vt:lpstr>Презентация PowerPoint</vt:lpstr>
      <vt:lpstr>Создание характера и образа:</vt:lpstr>
      <vt:lpstr>Презентация PowerPoint</vt:lpstr>
      <vt:lpstr>Презентация PowerPoint</vt:lpstr>
      <vt:lpstr>Презентация PowerPoint</vt:lpstr>
      <vt:lpstr>Создание действия и образа: танец; песня.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– класс «Развитие театрализованной  деятельности в ДОУ.  Создание образа театральной куклы»</dc:title>
  <dc:creator>User</dc:creator>
  <cp:lastModifiedBy>User</cp:lastModifiedBy>
  <cp:revision>8</cp:revision>
  <dcterms:created xsi:type="dcterms:W3CDTF">2019-10-30T03:53:59Z</dcterms:created>
  <dcterms:modified xsi:type="dcterms:W3CDTF">2019-10-30T07:15:09Z</dcterms:modified>
</cp:coreProperties>
</file>