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9" r:id="rId7"/>
    <p:sldId id="261" r:id="rId8"/>
    <p:sldId id="262" r:id="rId9"/>
    <p:sldId id="267" r:id="rId10"/>
    <p:sldId id="265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93DD-E022-47BD-94CF-E1AE3282497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A91A-21A1-4E51-9C5E-4220CBEAC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7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93DD-E022-47BD-94CF-E1AE3282497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A91A-21A1-4E51-9C5E-4220CBEAC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90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93DD-E022-47BD-94CF-E1AE3282497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A91A-21A1-4E51-9C5E-4220CBEAC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28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93DD-E022-47BD-94CF-E1AE3282497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A91A-21A1-4E51-9C5E-4220CBEAC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4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93DD-E022-47BD-94CF-E1AE3282497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A91A-21A1-4E51-9C5E-4220CBEAC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0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93DD-E022-47BD-94CF-E1AE3282497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A91A-21A1-4E51-9C5E-4220CBEAC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3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93DD-E022-47BD-94CF-E1AE3282497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A91A-21A1-4E51-9C5E-4220CBEAC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4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93DD-E022-47BD-94CF-E1AE3282497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A91A-21A1-4E51-9C5E-4220CBEAC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9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93DD-E022-47BD-94CF-E1AE3282497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A91A-21A1-4E51-9C5E-4220CBEAC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93DD-E022-47BD-94CF-E1AE3282497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A91A-21A1-4E51-9C5E-4220CBEAC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0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93DD-E022-47BD-94CF-E1AE3282497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A91A-21A1-4E51-9C5E-4220CBEAC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193DD-E022-47BD-94CF-E1AE3282497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EA91A-21A1-4E51-9C5E-4220CBEAC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0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фон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404664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Муниципальное казенное дошкольное образовательное учреждение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«Детский сад общеразвивающего вида №2»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916832"/>
            <a:ext cx="734481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Как отвлечь ребенка от гаджета и провести время  с пользой </a:t>
            </a:r>
            <a:r>
              <a:rPr lang="ru-RU" sz="4400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400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44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pPr algn="r"/>
            <a:endParaRPr lang="ru-RU" b="1" i="1" dirty="0" smtClean="0">
              <a:solidFill>
                <a:srgbClr val="002060"/>
              </a:solidFill>
            </a:endParaRPr>
          </a:p>
          <a:p>
            <a:pPr algn="r"/>
            <a:endParaRPr lang="ru-RU" b="1" i="1" dirty="0" smtClean="0">
              <a:solidFill>
                <a:srgbClr val="002060"/>
              </a:solidFill>
            </a:endParaRPr>
          </a:p>
          <a:p>
            <a:pPr algn="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Выполнила: педагог-психолог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Овчинникова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Т.С.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67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548680"/>
            <a:ext cx="7772400" cy="86409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Методы запоминания слов: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7848872" cy="4248472"/>
          </a:xfrm>
        </p:spPr>
        <p:txBody>
          <a:bodyPr>
            <a:normAutofit/>
          </a:bodyPr>
          <a:lstStyle/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5000" dirty="0" smtClean="0">
                <a:solidFill>
                  <a:schemeClr val="tx1"/>
                </a:solidFill>
              </a:rPr>
              <a:t>Римская комната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5000" dirty="0" smtClean="0">
                <a:solidFill>
                  <a:schemeClr val="tx1"/>
                </a:solidFill>
              </a:rPr>
              <a:t>  Мнемотехника </a:t>
            </a:r>
            <a:r>
              <a:rPr lang="ru-RU" sz="4000" dirty="0" smtClean="0">
                <a:solidFill>
                  <a:schemeClr val="tx1"/>
                </a:solidFill>
              </a:rPr>
              <a:t>(</a:t>
            </a:r>
            <a:r>
              <a:rPr lang="ru-RU" sz="4000" dirty="0" err="1" smtClean="0">
                <a:solidFill>
                  <a:schemeClr val="tx1"/>
                </a:solidFill>
              </a:rPr>
              <a:t>мнемоквадраты</a:t>
            </a:r>
            <a:r>
              <a:rPr lang="ru-RU" sz="4000" dirty="0" smtClean="0">
                <a:solidFill>
                  <a:schemeClr val="tx1"/>
                </a:solidFill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</a:rPr>
              <a:t>мнемодорожки</a:t>
            </a:r>
            <a:r>
              <a:rPr lang="ru-RU" sz="4000" dirty="0" smtClean="0">
                <a:solidFill>
                  <a:schemeClr val="tx1"/>
                </a:solidFill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</a:rPr>
              <a:t>мнемотаблицы</a:t>
            </a:r>
            <a:r>
              <a:rPr lang="ru-RU" sz="4000" dirty="0" smtClean="0">
                <a:solidFill>
                  <a:schemeClr val="tx1"/>
                </a:solidFill>
              </a:rPr>
              <a:t>)</a:t>
            </a:r>
            <a:endParaRPr lang="ru-RU" sz="40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ru-RU" sz="5000" dirty="0" smtClean="0">
              <a:solidFill>
                <a:schemeClr val="tx1"/>
              </a:solidFill>
            </a:endParaRPr>
          </a:p>
          <a:p>
            <a:pPr algn="l"/>
            <a:endParaRPr lang="ru-RU" b="1" dirty="0">
              <a:solidFill>
                <a:srgbClr val="0070C0"/>
              </a:solidFill>
            </a:endParaRPr>
          </a:p>
          <a:p>
            <a:pPr algn="l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05068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5200" i="1" u="sng" dirty="0"/>
          </a:p>
        </p:txBody>
      </p:sp>
    </p:spTree>
    <p:extLst>
      <p:ext uri="{BB962C8B-B14F-4D97-AF65-F5344CB8AC3E}">
        <p14:creationId xmlns:p14="http://schemas.microsoft.com/office/powerpoint/2010/main" val="305329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548680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Пример: </a:t>
            </a:r>
            <a:r>
              <a:rPr lang="ru-RU" sz="3200" dirty="0" err="1" smtClean="0"/>
              <a:t>Мнемотаблицы</a:t>
            </a:r>
            <a:r>
              <a:rPr lang="ru-RU" sz="3200" dirty="0" smtClean="0"/>
              <a:t> (выучи стихотворение)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7848872" cy="4248472"/>
          </a:xfrm>
        </p:spPr>
        <p:txBody>
          <a:bodyPr>
            <a:normAutofit/>
          </a:bodyPr>
          <a:lstStyle/>
          <a:p>
            <a:pPr algn="l"/>
            <a:endParaRPr lang="ru-RU" sz="5000" dirty="0" smtClean="0">
              <a:solidFill>
                <a:schemeClr val="tx1"/>
              </a:solidFill>
            </a:endParaRPr>
          </a:p>
          <a:p>
            <a:pPr algn="l"/>
            <a:endParaRPr lang="ru-RU" b="1" dirty="0">
              <a:solidFill>
                <a:srgbClr val="0070C0"/>
              </a:solidFill>
            </a:endParaRPr>
          </a:p>
          <a:p>
            <a:pPr algn="l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05068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5200" i="1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39" y="1577752"/>
            <a:ext cx="7661920" cy="472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620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548680"/>
            <a:ext cx="77724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Личная страница на </a:t>
            </a:r>
            <a:r>
              <a:rPr lang="en-US" dirty="0" smtClean="0"/>
              <a:t>infourok.ru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7848872" cy="42484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l"/>
            <a:endParaRPr lang="ru-RU" b="1" dirty="0">
              <a:solidFill>
                <a:srgbClr val="0070C0"/>
              </a:solidFill>
            </a:endParaRPr>
          </a:p>
          <a:p>
            <a:pPr algn="l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05068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5200" i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86073"/>
            <a:ext cx="31337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90300"/>
            <a:ext cx="4063380" cy="304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17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фон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05068"/>
            <a:ext cx="83529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200" i="1" dirty="0" smtClean="0"/>
              <a:t>По данным ЮНЕСКО 93 % современных детей в возрасте 3-5 лет смотрят на экран 28 часов в неделю, т.е. около 4-х часов в день, </a:t>
            </a:r>
            <a:r>
              <a:rPr lang="ru-RU" sz="5200" i="1" u="sng" dirty="0" smtClean="0"/>
              <a:t>что намного превосходит время общения со взрослыми. </a:t>
            </a:r>
            <a:endParaRPr lang="ru-RU" sz="5200" i="1" u="sng" dirty="0"/>
          </a:p>
        </p:txBody>
      </p:sp>
    </p:spTree>
    <p:extLst>
      <p:ext uri="{BB962C8B-B14F-4D97-AF65-F5344CB8AC3E}">
        <p14:creationId xmlns:p14="http://schemas.microsoft.com/office/powerpoint/2010/main" val="53460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фон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" y="1275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60099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 smtClean="0"/>
              <a:t>Это «безобидное» занятие </a:t>
            </a:r>
            <a:r>
              <a:rPr lang="ru-RU" sz="3600" i="1" dirty="0"/>
              <a:t>таит в себе серьёзные </a:t>
            </a:r>
            <a:r>
              <a:rPr lang="ru-RU" sz="3600" i="1" dirty="0" smtClean="0"/>
              <a:t>опасности для здоровья: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3600" i="1" dirty="0"/>
              <a:t>искривление позвоночника и проблемы с </a:t>
            </a:r>
            <a:r>
              <a:rPr lang="ru-RU" sz="3600" i="1" dirty="0" smtClean="0"/>
              <a:t>осанкой;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3600" i="1" dirty="0" smtClean="0"/>
              <a:t>лишний вес;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3600" i="1" dirty="0"/>
              <a:t>г</a:t>
            </a:r>
            <a:r>
              <a:rPr lang="ru-RU" sz="3600" i="1" dirty="0" smtClean="0"/>
              <a:t>оловные боли;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3600" i="1" dirty="0"/>
              <a:t>р</a:t>
            </a:r>
            <a:r>
              <a:rPr lang="ru-RU" sz="3600" i="1" dirty="0" smtClean="0"/>
              <a:t>асстройства сна;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3600" i="1" dirty="0"/>
              <a:t>п</a:t>
            </a:r>
            <a:r>
              <a:rPr lang="ru-RU" sz="3600" i="1" dirty="0" smtClean="0"/>
              <a:t>роблемы  с речью и коммуникацией;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3600" i="1" dirty="0"/>
              <a:t>т</a:t>
            </a:r>
            <a:r>
              <a:rPr lang="ru-RU" sz="3600" i="1" dirty="0" smtClean="0"/>
              <a:t>рудности с концентрацией внимания;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3600" i="1" dirty="0" smtClean="0"/>
              <a:t>агрессия, депрессия, тревожность.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95502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отобрать гадже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3"/>
          <a:stretch/>
        </p:blipFill>
        <p:spPr bwMode="auto">
          <a:xfrm>
            <a:off x="0" y="0"/>
            <a:ext cx="9260114" cy="686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+mn-lt"/>
              </a:rPr>
              <a:t>Просто отобрать, спрятать, запретить не получится!</a:t>
            </a:r>
            <a:endParaRPr lang="ru-RU" sz="4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085184"/>
            <a:ext cx="7776864" cy="144016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Необходимо предложить ребенку альтернативу!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2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548680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Альтернативой могут послужить: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848872" cy="475252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Прогулки на свежем воздухе;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Физическая активность, подвижные игры;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Игры со сверстниками;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Эксперименты;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Наблюдения за природой, животными, птицами;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Познавательные и развивающие игры.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05068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5200" i="1" u="sng" dirty="0"/>
          </a:p>
        </p:txBody>
      </p:sp>
    </p:spTree>
    <p:extLst>
      <p:ext uri="{BB962C8B-B14F-4D97-AF65-F5344CB8AC3E}">
        <p14:creationId xmlns:p14="http://schemas.microsoft.com/office/powerpoint/2010/main" val="356815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305068"/>
            <a:ext cx="7772400" cy="21878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Пример: игры на развитие внимания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dirty="0" smtClean="0"/>
              <a:t>верхний ряд для дошкольников – Найди фигуру, нижний ряд для школьников – Найди слово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36912"/>
            <a:ext cx="7848872" cy="374441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4000" dirty="0" err="1">
                <a:solidFill>
                  <a:schemeClr val="tx1"/>
                </a:solidFill>
              </a:rPr>
              <a:t>р</a:t>
            </a:r>
            <a:r>
              <a:rPr lang="ru-RU" sz="4000" dirty="0" err="1" smtClean="0">
                <a:solidFill>
                  <a:schemeClr val="tx1"/>
                </a:solidFill>
              </a:rPr>
              <a:t>липаыуелшдбьжотьрадостьдщтр</a:t>
            </a:r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dirty="0" err="1">
                <a:solidFill>
                  <a:schemeClr val="tx1"/>
                </a:solidFill>
              </a:rPr>
              <a:t>п</a:t>
            </a:r>
            <a:r>
              <a:rPr lang="ru-RU" sz="4000" dirty="0" err="1" smtClean="0">
                <a:solidFill>
                  <a:schemeClr val="tx1"/>
                </a:solidFill>
              </a:rPr>
              <a:t>рвтдсонгсгяавтфлдаикыфдослыж</a:t>
            </a:r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dirty="0" err="1">
                <a:solidFill>
                  <a:schemeClr val="tx1"/>
                </a:solidFill>
              </a:rPr>
              <a:t>о</a:t>
            </a:r>
            <a:r>
              <a:rPr lang="ru-RU" sz="4000" dirty="0" err="1" smtClean="0">
                <a:solidFill>
                  <a:schemeClr val="tx1"/>
                </a:solidFill>
              </a:rPr>
              <a:t>лфнкжтыфжвеснарвжгопмералов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05068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5200" i="1" u="sng" dirty="0"/>
          </a:p>
        </p:txBody>
      </p:sp>
      <p:sp>
        <p:nvSpPr>
          <p:cNvPr id="6" name="Овал 5"/>
          <p:cNvSpPr/>
          <p:nvPr/>
        </p:nvSpPr>
        <p:spPr>
          <a:xfrm>
            <a:off x="971600" y="2852936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78334" y="2863416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612668" y="2873896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355975" y="2831976"/>
            <a:ext cx="432048" cy="453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1691680" y="2831976"/>
            <a:ext cx="504056" cy="47396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ильный пятиугольник 12"/>
          <p:cNvSpPr/>
          <p:nvPr/>
        </p:nvSpPr>
        <p:spPr>
          <a:xfrm>
            <a:off x="4932040" y="2811016"/>
            <a:ext cx="504056" cy="47396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2411760" y="2895212"/>
            <a:ext cx="504056" cy="43204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6300192" y="2873896"/>
            <a:ext cx="504056" cy="43204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6948264" y="2884376"/>
            <a:ext cx="432048" cy="41108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16"/>
          <p:cNvSpPr/>
          <p:nvPr/>
        </p:nvSpPr>
        <p:spPr>
          <a:xfrm>
            <a:off x="3154613" y="2894856"/>
            <a:ext cx="432048" cy="41108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ильный пятиугольник 17"/>
          <p:cNvSpPr/>
          <p:nvPr/>
        </p:nvSpPr>
        <p:spPr>
          <a:xfrm>
            <a:off x="7596336" y="2831976"/>
            <a:ext cx="504056" cy="47396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7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305068"/>
            <a:ext cx="7772400" cy="139574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Пример: развитие внимания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Тест </a:t>
            </a:r>
            <a:r>
              <a:rPr lang="ru-RU" sz="3200" dirty="0" smtClean="0"/>
              <a:t>Джона </a:t>
            </a:r>
            <a:r>
              <a:rPr lang="ru-RU" sz="3200" dirty="0" smtClean="0"/>
              <a:t>Струпа (нужно не читать слово, а называть цвет, которым оно написано)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7848872" cy="42484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500" b="1" dirty="0" smtClean="0">
                <a:solidFill>
                  <a:srgbClr val="0070C0"/>
                </a:solidFill>
              </a:rPr>
              <a:t>КРАСНЫЙ </a:t>
            </a:r>
            <a:r>
              <a:rPr lang="ru-RU" sz="3500" b="1" dirty="0" smtClean="0">
                <a:solidFill>
                  <a:srgbClr val="FFFF00"/>
                </a:solidFill>
              </a:rPr>
              <a:t>ЗЕЛЕНЫЙ </a:t>
            </a:r>
            <a:r>
              <a:rPr lang="ru-RU" sz="3500" b="1" dirty="0" smtClean="0">
                <a:solidFill>
                  <a:srgbClr val="0070C0"/>
                </a:solidFill>
              </a:rPr>
              <a:t>СИНИЙ</a:t>
            </a:r>
            <a:r>
              <a:rPr lang="ru-RU" sz="35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500" b="1" dirty="0" smtClean="0">
                <a:solidFill>
                  <a:srgbClr val="FF0000"/>
                </a:solidFill>
              </a:rPr>
              <a:t>КРАСНЫЙ </a:t>
            </a:r>
            <a:r>
              <a:rPr lang="ru-RU" sz="3500" b="1" dirty="0" smtClean="0">
                <a:solidFill>
                  <a:srgbClr val="00B050"/>
                </a:solidFill>
              </a:rPr>
              <a:t>ЖЕЛТЫЙ </a:t>
            </a:r>
            <a:r>
              <a:rPr lang="ru-RU" sz="3500" b="1" dirty="0" smtClean="0">
                <a:solidFill>
                  <a:srgbClr val="FF0000"/>
                </a:solidFill>
              </a:rPr>
              <a:t>ЗЕЛЕНЫЙ </a:t>
            </a:r>
            <a:r>
              <a:rPr lang="ru-RU" sz="3500" b="1" dirty="0" smtClean="0">
                <a:solidFill>
                  <a:srgbClr val="FFFF00"/>
                </a:solidFill>
              </a:rPr>
              <a:t>КРАСНЫЙ </a:t>
            </a:r>
            <a:r>
              <a:rPr lang="ru-RU" sz="3500" b="1" dirty="0" smtClean="0">
                <a:solidFill>
                  <a:srgbClr val="00B050"/>
                </a:solidFill>
              </a:rPr>
              <a:t>СИНИЙ </a:t>
            </a:r>
            <a:r>
              <a:rPr lang="ru-RU" sz="3500" b="1" dirty="0" err="1" smtClean="0">
                <a:solidFill>
                  <a:srgbClr val="FF0000"/>
                </a:solidFill>
              </a:rPr>
              <a:t>СИНИЙ</a:t>
            </a:r>
            <a:r>
              <a:rPr lang="ru-RU" sz="3500" b="1" dirty="0" smtClean="0">
                <a:solidFill>
                  <a:srgbClr val="FF0000"/>
                </a:solidFill>
              </a:rPr>
              <a:t> </a:t>
            </a:r>
            <a:r>
              <a:rPr lang="ru-RU" sz="3500" b="1" dirty="0" smtClean="0">
                <a:solidFill>
                  <a:srgbClr val="00B050"/>
                </a:solidFill>
              </a:rPr>
              <a:t>ЗЕЛЕНЫЙ </a:t>
            </a:r>
            <a:r>
              <a:rPr lang="ru-RU" sz="3500" b="1" dirty="0" smtClean="0">
                <a:solidFill>
                  <a:srgbClr val="0070C0"/>
                </a:solidFill>
              </a:rPr>
              <a:t>ЖЕЛТЫЙ </a:t>
            </a:r>
            <a:r>
              <a:rPr lang="ru-RU" sz="3500" b="1" dirty="0" smtClean="0">
                <a:solidFill>
                  <a:srgbClr val="FFFF00"/>
                </a:solidFill>
              </a:rPr>
              <a:t>КРАСНЫЙ </a:t>
            </a:r>
            <a:r>
              <a:rPr lang="ru-RU" sz="3500" b="1" dirty="0" smtClean="0">
                <a:solidFill>
                  <a:srgbClr val="0070C0"/>
                </a:solidFill>
              </a:rPr>
              <a:t> </a:t>
            </a:r>
            <a:r>
              <a:rPr lang="ru-RU" sz="3500" b="1" dirty="0">
                <a:solidFill>
                  <a:srgbClr val="FFFF00"/>
                </a:solidFill>
              </a:rPr>
              <a:t>ЗЕЛЕНЫЙ </a:t>
            </a:r>
            <a:r>
              <a:rPr lang="ru-RU" sz="3500" b="1" dirty="0">
                <a:solidFill>
                  <a:srgbClr val="0070C0"/>
                </a:solidFill>
              </a:rPr>
              <a:t>СИНИЙ</a:t>
            </a:r>
            <a:r>
              <a:rPr lang="ru-RU" sz="3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500" b="1" dirty="0">
                <a:solidFill>
                  <a:srgbClr val="FF0000"/>
                </a:solidFill>
              </a:rPr>
              <a:t>КРАСНЫЙ </a:t>
            </a:r>
            <a:r>
              <a:rPr lang="ru-RU" sz="3500" b="1" dirty="0">
                <a:solidFill>
                  <a:srgbClr val="00B050"/>
                </a:solidFill>
              </a:rPr>
              <a:t>ЖЕЛТЫЙ </a:t>
            </a:r>
            <a:r>
              <a:rPr lang="ru-RU" sz="3500" b="1" dirty="0">
                <a:solidFill>
                  <a:srgbClr val="FF0000"/>
                </a:solidFill>
              </a:rPr>
              <a:t>ЗЕЛЕНЫЙ </a:t>
            </a:r>
            <a:r>
              <a:rPr lang="ru-RU" sz="3500" b="1" dirty="0" smtClean="0">
                <a:solidFill>
                  <a:srgbClr val="0070C0"/>
                </a:solidFill>
              </a:rPr>
              <a:t>ЖЕЛТЫЙ </a:t>
            </a:r>
            <a:r>
              <a:rPr lang="ru-RU" sz="3500" b="1" dirty="0" smtClean="0">
                <a:solidFill>
                  <a:srgbClr val="FFFF00"/>
                </a:solidFill>
              </a:rPr>
              <a:t>КРАСНЫЙ </a:t>
            </a:r>
            <a:r>
              <a:rPr lang="ru-RU" sz="3500" b="1" dirty="0">
                <a:solidFill>
                  <a:srgbClr val="00B050"/>
                </a:solidFill>
              </a:rPr>
              <a:t>СИНИЙ </a:t>
            </a:r>
            <a:r>
              <a:rPr lang="ru-RU" sz="3500" b="1" dirty="0" err="1">
                <a:solidFill>
                  <a:srgbClr val="FF0000"/>
                </a:solidFill>
              </a:rPr>
              <a:t>СИНИЙ</a:t>
            </a:r>
            <a:r>
              <a:rPr lang="ru-RU" sz="3500" b="1" dirty="0">
                <a:solidFill>
                  <a:srgbClr val="FF0000"/>
                </a:solidFill>
              </a:rPr>
              <a:t> </a:t>
            </a:r>
            <a:r>
              <a:rPr lang="ru-RU" sz="3500" b="1" dirty="0">
                <a:solidFill>
                  <a:srgbClr val="00B050"/>
                </a:solidFill>
              </a:rPr>
              <a:t>ЗЕЛЕНЫЙ </a:t>
            </a:r>
            <a:r>
              <a:rPr lang="ru-RU" sz="3500" b="1" dirty="0">
                <a:solidFill>
                  <a:srgbClr val="0070C0"/>
                </a:solidFill>
              </a:rPr>
              <a:t>ЖЕЛТЫЙ </a:t>
            </a:r>
            <a:r>
              <a:rPr lang="ru-RU" sz="3500" b="1" dirty="0">
                <a:solidFill>
                  <a:srgbClr val="FFFF00"/>
                </a:solidFill>
              </a:rPr>
              <a:t>КРАСНЫЙ</a:t>
            </a:r>
            <a:endParaRPr lang="ru-RU" sz="3500" b="1" dirty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05068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5200" i="1" u="sng" dirty="0"/>
          </a:p>
        </p:txBody>
      </p:sp>
    </p:spTree>
    <p:extLst>
      <p:ext uri="{BB962C8B-B14F-4D97-AF65-F5344CB8AC3E}">
        <p14:creationId xmlns:p14="http://schemas.microsoft.com/office/powerpoint/2010/main" val="2501975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548680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Пример: Развитие памяти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Логика </a:t>
            </a:r>
            <a:r>
              <a:rPr lang="ru-RU" sz="3200" dirty="0" smtClean="0"/>
              <a:t>расположения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7848872" cy="42484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05068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5200" i="1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426831"/>
              </p:ext>
            </p:extLst>
          </p:nvPr>
        </p:nvGraphicFramePr>
        <p:xfrm>
          <a:off x="1403648" y="1628801"/>
          <a:ext cx="6096000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1907704" y="1988840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95936" y="3573016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84168" y="5157192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995936" y="1988840"/>
            <a:ext cx="864096" cy="93610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051720" y="3501008"/>
            <a:ext cx="864096" cy="93610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6023279" y="3450227"/>
            <a:ext cx="864096" cy="93610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4139951" y="5050904"/>
            <a:ext cx="864096" cy="93610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084168" y="1988840"/>
            <a:ext cx="803207" cy="79208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2112609" y="5122912"/>
            <a:ext cx="803207" cy="79208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6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548680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Пример: развитие памяти</a:t>
            </a:r>
            <a:br>
              <a:rPr lang="ru-RU" sz="3200" b="1" dirty="0" smtClean="0"/>
            </a:br>
            <a:r>
              <a:rPr lang="ru-RU" sz="3200" dirty="0" smtClean="0"/>
              <a:t>Логика </a:t>
            </a:r>
            <a:r>
              <a:rPr lang="ru-RU" sz="3200" dirty="0" smtClean="0"/>
              <a:t>расположения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7848872" cy="42484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05068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5200" i="1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785743"/>
              </p:ext>
            </p:extLst>
          </p:nvPr>
        </p:nvGraphicFramePr>
        <p:xfrm>
          <a:off x="1403648" y="1628801"/>
          <a:ext cx="6096000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2051720" y="5122912"/>
            <a:ext cx="864096" cy="79208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95936" y="3573016"/>
            <a:ext cx="864096" cy="79208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84168" y="5157192"/>
            <a:ext cx="864096" cy="79208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051720" y="3501008"/>
            <a:ext cx="864096" cy="936104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6023279" y="3450227"/>
            <a:ext cx="864096" cy="936104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4139951" y="5050904"/>
            <a:ext cx="864096" cy="936104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41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190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Просто отобрать, спрятать, запретить не получится!</vt:lpstr>
      <vt:lpstr>Альтернативой могут послужить: </vt:lpstr>
      <vt:lpstr>Пример: игры на развитие внимания  верхний ряд для дошкольников – Найди фигуру, нижний ряд для школьников – Найди слово</vt:lpstr>
      <vt:lpstr>Пример: развитие внимания  Тест Джона Струпа (нужно не читать слово, а называть цвет, которым оно написано)</vt:lpstr>
      <vt:lpstr>Пример: Развитие памяти Логика расположения </vt:lpstr>
      <vt:lpstr>Пример: развитие памяти Логика расположения </vt:lpstr>
      <vt:lpstr>Методы запоминания слов:</vt:lpstr>
      <vt:lpstr>Пример: Мнемотаблицы (выучи стихотворение)</vt:lpstr>
      <vt:lpstr>Личная страница на infourok.ru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25</cp:revision>
  <dcterms:created xsi:type="dcterms:W3CDTF">2024-04-18T04:07:01Z</dcterms:created>
  <dcterms:modified xsi:type="dcterms:W3CDTF">2024-11-26T14:28:17Z</dcterms:modified>
</cp:coreProperties>
</file>