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9" r:id="rId7"/>
    <p:sldId id="261" r:id="rId8"/>
    <p:sldId id="262" r:id="rId9"/>
    <p:sldId id="267" r:id="rId10"/>
    <p:sldId id="265" r:id="rId11"/>
    <p:sldId id="268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193DD-E022-47BD-94CF-E1AE32824973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EA91A-21A1-4E51-9C5E-4220CBEACF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975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193DD-E022-47BD-94CF-E1AE32824973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EA91A-21A1-4E51-9C5E-4220CBEACF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900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193DD-E022-47BD-94CF-E1AE32824973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EA91A-21A1-4E51-9C5E-4220CBEACF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288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193DD-E022-47BD-94CF-E1AE32824973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EA91A-21A1-4E51-9C5E-4220CBEACF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845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193DD-E022-47BD-94CF-E1AE32824973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EA91A-21A1-4E51-9C5E-4220CBEACF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007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193DD-E022-47BD-94CF-E1AE32824973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EA91A-21A1-4E51-9C5E-4220CBEACF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632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193DD-E022-47BD-94CF-E1AE32824973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EA91A-21A1-4E51-9C5E-4220CBEACF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249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193DD-E022-47BD-94CF-E1AE32824973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EA91A-21A1-4E51-9C5E-4220CBEACF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693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193DD-E022-47BD-94CF-E1AE32824973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EA91A-21A1-4E51-9C5E-4220CBEACF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168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193DD-E022-47BD-94CF-E1AE32824973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EA91A-21A1-4E51-9C5E-4220CBEACF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706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193DD-E022-47BD-94CF-E1AE32824973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EA91A-21A1-4E51-9C5E-4220CBEACF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35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193DD-E022-47BD-94CF-E1AE32824973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EA91A-21A1-4E51-9C5E-4220CBEACF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07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Pictures\фон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404664"/>
            <a:ext cx="698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Муниципальное казенное дошкольное образовательное учреждение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«Детский сад общеразвивающего вида №2» 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1916832"/>
            <a:ext cx="7344816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i="1" dirty="0" smtClean="0">
              <a:solidFill>
                <a:srgbClr val="002060"/>
              </a:solidFill>
            </a:endParaRPr>
          </a:p>
          <a:p>
            <a:pPr algn="ctr"/>
            <a:r>
              <a:rPr lang="ru-RU" sz="4400" b="1" i="1" dirty="0" smtClean="0">
                <a:solidFill>
                  <a:schemeClr val="accent3">
                    <a:lumMod val="50000"/>
                  </a:schemeClr>
                </a:solidFill>
              </a:rPr>
              <a:t>Как отвлечь ребенка от гаджета и провести время  с пользой </a:t>
            </a:r>
            <a:r>
              <a:rPr lang="ru-RU" sz="4400" i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4400" i="1" dirty="0" smtClean="0">
                <a:solidFill>
                  <a:schemeClr val="accent3">
                    <a:lumMod val="50000"/>
                  </a:schemeClr>
                </a:solidFill>
              </a:rPr>
            </a:br>
            <a:endParaRPr lang="ru-RU" sz="4400" i="1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i="1" dirty="0" smtClean="0">
              <a:solidFill>
                <a:srgbClr val="002060"/>
              </a:solidFill>
            </a:endParaRPr>
          </a:p>
          <a:p>
            <a:pPr algn="r"/>
            <a:endParaRPr lang="ru-RU" b="1" i="1" dirty="0" smtClean="0">
              <a:solidFill>
                <a:srgbClr val="002060"/>
              </a:solidFill>
            </a:endParaRPr>
          </a:p>
          <a:p>
            <a:pPr algn="r"/>
            <a:endParaRPr lang="ru-RU" b="1" i="1" dirty="0" smtClean="0">
              <a:solidFill>
                <a:srgbClr val="002060"/>
              </a:solidFill>
            </a:endParaRPr>
          </a:p>
          <a:p>
            <a:pPr algn="r"/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Выполнила: педагог-психолог </a:t>
            </a:r>
            <a:r>
              <a:rPr lang="ru-RU" b="1" i="1" dirty="0" err="1" smtClean="0">
                <a:solidFill>
                  <a:schemeClr val="accent3">
                    <a:lumMod val="50000"/>
                  </a:schemeClr>
                </a:solidFill>
              </a:rPr>
              <a:t>Овчинникова</a:t>
            </a: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 Т.С.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5671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фон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799" y="548680"/>
            <a:ext cx="7772400" cy="864096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Методы запоминания слов:</a:t>
            </a:r>
            <a:endParaRPr lang="ru-RU" sz="3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060848"/>
            <a:ext cx="7848872" cy="4248472"/>
          </a:xfrm>
        </p:spPr>
        <p:txBody>
          <a:bodyPr>
            <a:normAutofit/>
          </a:bodyPr>
          <a:lstStyle/>
          <a:p>
            <a:pPr marL="685800" indent="-685800" algn="l">
              <a:buFont typeface="Wingdings" panose="05000000000000000000" pitchFamily="2" charset="2"/>
              <a:buChar char="ü"/>
            </a:pPr>
            <a:r>
              <a:rPr lang="ru-RU" sz="5000" dirty="0" smtClean="0">
                <a:solidFill>
                  <a:schemeClr val="tx1"/>
                </a:solidFill>
              </a:rPr>
              <a:t>Римская комната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sz="5000" dirty="0" smtClean="0">
                <a:solidFill>
                  <a:schemeClr val="tx1"/>
                </a:solidFill>
              </a:rPr>
              <a:t>  Мнемотехника </a:t>
            </a:r>
            <a:r>
              <a:rPr lang="ru-RU" sz="4000" dirty="0" smtClean="0">
                <a:solidFill>
                  <a:schemeClr val="tx1"/>
                </a:solidFill>
              </a:rPr>
              <a:t>(</a:t>
            </a:r>
            <a:r>
              <a:rPr lang="ru-RU" sz="4000" dirty="0" err="1" smtClean="0">
                <a:solidFill>
                  <a:schemeClr val="tx1"/>
                </a:solidFill>
              </a:rPr>
              <a:t>мнемоквадраты</a:t>
            </a:r>
            <a:r>
              <a:rPr lang="ru-RU" sz="4000" dirty="0" smtClean="0">
                <a:solidFill>
                  <a:schemeClr val="tx1"/>
                </a:solidFill>
              </a:rPr>
              <a:t>, </a:t>
            </a:r>
            <a:r>
              <a:rPr lang="ru-RU" sz="4000" dirty="0" err="1" smtClean="0">
                <a:solidFill>
                  <a:schemeClr val="tx1"/>
                </a:solidFill>
              </a:rPr>
              <a:t>мнемодорожки</a:t>
            </a:r>
            <a:r>
              <a:rPr lang="ru-RU" sz="4000" dirty="0" smtClean="0">
                <a:solidFill>
                  <a:schemeClr val="tx1"/>
                </a:solidFill>
              </a:rPr>
              <a:t>, </a:t>
            </a:r>
            <a:r>
              <a:rPr lang="ru-RU" sz="4000" dirty="0" err="1" smtClean="0">
                <a:solidFill>
                  <a:schemeClr val="tx1"/>
                </a:solidFill>
              </a:rPr>
              <a:t>мнемотаблицы</a:t>
            </a:r>
            <a:r>
              <a:rPr lang="ru-RU" sz="4000" dirty="0" smtClean="0">
                <a:solidFill>
                  <a:schemeClr val="tx1"/>
                </a:solidFill>
              </a:rPr>
              <a:t>)</a:t>
            </a:r>
            <a:endParaRPr lang="ru-RU" sz="4000" dirty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ru-RU" sz="5000" dirty="0" smtClean="0">
              <a:solidFill>
                <a:schemeClr val="tx1"/>
              </a:solidFill>
            </a:endParaRPr>
          </a:p>
          <a:p>
            <a:pPr algn="l"/>
            <a:endParaRPr lang="ru-RU" b="1" dirty="0">
              <a:solidFill>
                <a:srgbClr val="0070C0"/>
              </a:solidFill>
            </a:endParaRPr>
          </a:p>
          <a:p>
            <a:pPr algn="l"/>
            <a:endParaRPr lang="ru-RU" b="1" dirty="0" smtClean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05068"/>
            <a:ext cx="835292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5200" i="1" u="sng" dirty="0"/>
          </a:p>
        </p:txBody>
      </p:sp>
    </p:spTree>
    <p:extLst>
      <p:ext uri="{BB962C8B-B14F-4D97-AF65-F5344CB8AC3E}">
        <p14:creationId xmlns:p14="http://schemas.microsoft.com/office/powerpoint/2010/main" val="3053295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фон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799" y="548680"/>
            <a:ext cx="7772400" cy="86409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Пример: </a:t>
            </a:r>
            <a:r>
              <a:rPr lang="ru-RU" sz="3200" dirty="0" err="1" smtClean="0"/>
              <a:t>Мнемотаблицы</a:t>
            </a:r>
            <a:r>
              <a:rPr lang="ru-RU" sz="3200" dirty="0" smtClean="0"/>
              <a:t> (выучи стихотворение)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060848"/>
            <a:ext cx="7848872" cy="4248472"/>
          </a:xfrm>
        </p:spPr>
        <p:txBody>
          <a:bodyPr>
            <a:normAutofit/>
          </a:bodyPr>
          <a:lstStyle/>
          <a:p>
            <a:pPr algn="l"/>
            <a:endParaRPr lang="ru-RU" sz="5000" dirty="0" smtClean="0">
              <a:solidFill>
                <a:schemeClr val="tx1"/>
              </a:solidFill>
            </a:endParaRPr>
          </a:p>
          <a:p>
            <a:pPr algn="l"/>
            <a:endParaRPr lang="ru-RU" b="1" dirty="0">
              <a:solidFill>
                <a:srgbClr val="0070C0"/>
              </a:solidFill>
            </a:endParaRPr>
          </a:p>
          <a:p>
            <a:pPr algn="l"/>
            <a:endParaRPr lang="ru-RU" b="1" dirty="0" smtClean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05068"/>
            <a:ext cx="835292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5200" i="1" u="sng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39" y="1577752"/>
            <a:ext cx="7661920" cy="4727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8620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фон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799" y="548680"/>
            <a:ext cx="7772400" cy="864096"/>
          </a:xfrm>
        </p:spPr>
        <p:txBody>
          <a:bodyPr>
            <a:normAutofit/>
          </a:bodyPr>
          <a:lstStyle/>
          <a:p>
            <a:r>
              <a:rPr lang="ru-RU" dirty="0" smtClean="0"/>
              <a:t>Личная страница на </a:t>
            </a:r>
            <a:r>
              <a:rPr lang="en-US" dirty="0" smtClean="0"/>
              <a:t>infourok.ru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060848"/>
            <a:ext cx="7848872" cy="424847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algn="l"/>
            <a:endParaRPr lang="ru-RU" b="1" dirty="0">
              <a:solidFill>
                <a:srgbClr val="0070C0"/>
              </a:solidFill>
            </a:endParaRPr>
          </a:p>
          <a:p>
            <a:pPr algn="l"/>
            <a:endParaRPr lang="ru-RU" b="1" dirty="0" smtClean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05068"/>
            <a:ext cx="835292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5200" i="1" u="sng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386073"/>
            <a:ext cx="3133725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390300"/>
            <a:ext cx="4063380" cy="3043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7172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Pictures\фон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305068"/>
            <a:ext cx="835292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5200" i="1" dirty="0" smtClean="0"/>
              <a:t>По данным ЮНЕСКО 93 % современных детей в возрасте 3-5 лет смотрят на экран 28 часов в неделю, т.е. около 4-х часов в день, </a:t>
            </a:r>
            <a:r>
              <a:rPr lang="ru-RU" sz="5200" i="1" u="sng" dirty="0" smtClean="0"/>
              <a:t>что намного превосходит время общения со взрослыми. </a:t>
            </a:r>
            <a:endParaRPr lang="ru-RU" sz="5200" i="1" u="sng" dirty="0"/>
          </a:p>
        </p:txBody>
      </p:sp>
    </p:spTree>
    <p:extLst>
      <p:ext uri="{BB962C8B-B14F-4D97-AF65-F5344CB8AC3E}">
        <p14:creationId xmlns:p14="http://schemas.microsoft.com/office/powerpoint/2010/main" val="534601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Pictures\фон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9" y="12754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60099"/>
            <a:ext cx="828092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i="1" dirty="0" smtClean="0"/>
              <a:t>Это «безобидное» занятие </a:t>
            </a:r>
            <a:r>
              <a:rPr lang="ru-RU" sz="3600" i="1" dirty="0"/>
              <a:t>таит в себе серьёзные </a:t>
            </a:r>
            <a:r>
              <a:rPr lang="ru-RU" sz="3600" i="1" dirty="0" smtClean="0"/>
              <a:t>опасности для здоровья: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3600" i="1" dirty="0"/>
              <a:t>искривление позвоночника и проблемы с </a:t>
            </a:r>
            <a:r>
              <a:rPr lang="ru-RU" sz="3600" i="1" dirty="0" smtClean="0"/>
              <a:t>осанкой;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3600" i="1" dirty="0" smtClean="0"/>
              <a:t>лишний вес;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3600" i="1" dirty="0"/>
              <a:t>г</a:t>
            </a:r>
            <a:r>
              <a:rPr lang="ru-RU" sz="3600" i="1" dirty="0" smtClean="0"/>
              <a:t>оловные боли;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3600" i="1" dirty="0"/>
              <a:t>р</a:t>
            </a:r>
            <a:r>
              <a:rPr lang="ru-RU" sz="3600" i="1" dirty="0" smtClean="0"/>
              <a:t>асстройства сна;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3600" i="1" dirty="0"/>
              <a:t>п</a:t>
            </a:r>
            <a:r>
              <a:rPr lang="ru-RU" sz="3600" i="1" dirty="0" smtClean="0"/>
              <a:t>роблемы  с речью и коммуникацией;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3600" i="1" dirty="0"/>
              <a:t>т</a:t>
            </a:r>
            <a:r>
              <a:rPr lang="ru-RU" sz="3600" i="1" dirty="0" smtClean="0"/>
              <a:t>рудности с концентрацией внимания;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3600" i="1" dirty="0" smtClean="0"/>
              <a:t>агрессия, депрессия, тревожность.</a:t>
            </a:r>
            <a:endParaRPr lang="ru-RU" sz="3600" i="1" dirty="0"/>
          </a:p>
        </p:txBody>
      </p:sp>
    </p:spTree>
    <p:extLst>
      <p:ext uri="{BB962C8B-B14F-4D97-AF65-F5344CB8AC3E}">
        <p14:creationId xmlns:p14="http://schemas.microsoft.com/office/powerpoint/2010/main" val="1955028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Pictures\отобрать гаджет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83"/>
          <a:stretch/>
        </p:blipFill>
        <p:spPr bwMode="auto">
          <a:xfrm>
            <a:off x="0" y="0"/>
            <a:ext cx="9260114" cy="686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dirty="0" smtClean="0">
                <a:latin typeface="+mn-lt"/>
              </a:rPr>
              <a:t>Просто отобрать, спрятать, запретить не получится!</a:t>
            </a:r>
            <a:endParaRPr lang="ru-RU" sz="48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5085184"/>
            <a:ext cx="7776864" cy="1440160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tx1"/>
                </a:solidFill>
              </a:rPr>
              <a:t>Необходимо предложить ребенку альтернативу!</a:t>
            </a:r>
            <a:endParaRPr lang="ru-RU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728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фон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799" y="548680"/>
            <a:ext cx="7772400" cy="93610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Альтернативой могут послужить: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628800"/>
            <a:ext cx="7848872" cy="4752528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Прогулки на свежем воздухе;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Физическая активность, подвижные игры;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Игры со сверстниками;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Эксперименты;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Наблюдения за природой, животными, птицами;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Познавательные и развивающие игры.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05068"/>
            <a:ext cx="835292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5200" i="1" u="sng" dirty="0"/>
          </a:p>
        </p:txBody>
      </p:sp>
    </p:spTree>
    <p:extLst>
      <p:ext uri="{BB962C8B-B14F-4D97-AF65-F5344CB8AC3E}">
        <p14:creationId xmlns:p14="http://schemas.microsoft.com/office/powerpoint/2010/main" val="3568151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фон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799" y="305068"/>
            <a:ext cx="7772400" cy="218782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Пример: игры на развитие внимания</a:t>
            </a:r>
            <a:br>
              <a:rPr lang="ru-RU" sz="3600" b="1" dirty="0" smtClean="0"/>
            </a:br>
            <a:r>
              <a:rPr lang="ru-RU" sz="3600" b="1" dirty="0" smtClean="0"/>
              <a:t> </a:t>
            </a:r>
            <a:r>
              <a:rPr lang="ru-RU" sz="3600" dirty="0" smtClean="0"/>
              <a:t>верхний ряд для дошкольников – Найди фигуру, нижний ряд для школьников – Найди слово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636912"/>
            <a:ext cx="7848872" cy="3744416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sz="4000" dirty="0" err="1">
                <a:solidFill>
                  <a:schemeClr val="tx1"/>
                </a:solidFill>
              </a:rPr>
              <a:t>р</a:t>
            </a:r>
            <a:r>
              <a:rPr lang="ru-RU" sz="4000" dirty="0" err="1" smtClean="0">
                <a:solidFill>
                  <a:schemeClr val="tx1"/>
                </a:solidFill>
              </a:rPr>
              <a:t>липаыуелшдбьжотьрадостьдщтр</a:t>
            </a:r>
            <a:endParaRPr lang="ru-RU" sz="4000" dirty="0" smtClean="0">
              <a:solidFill>
                <a:schemeClr val="tx1"/>
              </a:solidFill>
            </a:endParaRPr>
          </a:p>
          <a:p>
            <a:r>
              <a:rPr lang="ru-RU" sz="4000" dirty="0" err="1">
                <a:solidFill>
                  <a:schemeClr val="tx1"/>
                </a:solidFill>
              </a:rPr>
              <a:t>п</a:t>
            </a:r>
            <a:r>
              <a:rPr lang="ru-RU" sz="4000" dirty="0" err="1" smtClean="0">
                <a:solidFill>
                  <a:schemeClr val="tx1"/>
                </a:solidFill>
              </a:rPr>
              <a:t>рвтдсонгсгяавтфлдаикыфдослыж</a:t>
            </a:r>
            <a:endParaRPr lang="ru-RU" sz="4000" dirty="0" smtClean="0">
              <a:solidFill>
                <a:schemeClr val="tx1"/>
              </a:solidFill>
            </a:endParaRPr>
          </a:p>
          <a:p>
            <a:r>
              <a:rPr lang="ru-RU" sz="4000" dirty="0" err="1">
                <a:solidFill>
                  <a:schemeClr val="tx1"/>
                </a:solidFill>
              </a:rPr>
              <a:t>о</a:t>
            </a:r>
            <a:r>
              <a:rPr lang="ru-RU" sz="4000" dirty="0" err="1" smtClean="0">
                <a:solidFill>
                  <a:schemeClr val="tx1"/>
                </a:solidFill>
              </a:rPr>
              <a:t>лфнкжтыфжвеснарвжгопмералов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05068"/>
            <a:ext cx="835292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5200" i="1" u="sng" dirty="0"/>
          </a:p>
        </p:txBody>
      </p:sp>
      <p:sp>
        <p:nvSpPr>
          <p:cNvPr id="6" name="Овал 5"/>
          <p:cNvSpPr/>
          <p:nvPr/>
        </p:nvSpPr>
        <p:spPr>
          <a:xfrm>
            <a:off x="971600" y="2852936"/>
            <a:ext cx="504056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778334" y="2863416"/>
            <a:ext cx="504056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612668" y="2873896"/>
            <a:ext cx="504056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4355975" y="2831976"/>
            <a:ext cx="432048" cy="45300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авильный пятиугольник 9"/>
          <p:cNvSpPr/>
          <p:nvPr/>
        </p:nvSpPr>
        <p:spPr>
          <a:xfrm>
            <a:off x="1691680" y="2831976"/>
            <a:ext cx="504056" cy="473968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авильный пятиугольник 12"/>
          <p:cNvSpPr/>
          <p:nvPr/>
        </p:nvSpPr>
        <p:spPr>
          <a:xfrm>
            <a:off x="4932040" y="2811016"/>
            <a:ext cx="504056" cy="473968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омб 11"/>
          <p:cNvSpPr/>
          <p:nvPr/>
        </p:nvSpPr>
        <p:spPr>
          <a:xfrm>
            <a:off x="2411760" y="2895212"/>
            <a:ext cx="504056" cy="43204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омб 14"/>
          <p:cNvSpPr/>
          <p:nvPr/>
        </p:nvSpPr>
        <p:spPr>
          <a:xfrm>
            <a:off x="6300192" y="2873896"/>
            <a:ext cx="504056" cy="43204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>
            <a:off x="6948264" y="2884376"/>
            <a:ext cx="432048" cy="411088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араллелограмм 16"/>
          <p:cNvSpPr/>
          <p:nvPr/>
        </p:nvSpPr>
        <p:spPr>
          <a:xfrm>
            <a:off x="3154613" y="2894856"/>
            <a:ext cx="432048" cy="411088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авильный пятиугольник 17"/>
          <p:cNvSpPr/>
          <p:nvPr/>
        </p:nvSpPr>
        <p:spPr>
          <a:xfrm>
            <a:off x="7596336" y="2831976"/>
            <a:ext cx="504056" cy="473968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877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фон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799" y="305068"/>
            <a:ext cx="7772400" cy="139574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Пример: развитие внимания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Тест </a:t>
            </a:r>
            <a:r>
              <a:rPr lang="ru-RU" sz="3200" dirty="0" smtClean="0"/>
              <a:t>Джона </a:t>
            </a:r>
            <a:r>
              <a:rPr lang="ru-RU" sz="3200" dirty="0" smtClean="0"/>
              <a:t>Струпа (нужно не читать слово, а называть цвет, которым оно написано)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060848"/>
            <a:ext cx="7848872" cy="424847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sz="3500" b="1" dirty="0" smtClean="0">
                <a:solidFill>
                  <a:srgbClr val="0070C0"/>
                </a:solidFill>
              </a:rPr>
              <a:t>КРАСНЫЙ </a:t>
            </a:r>
            <a:r>
              <a:rPr lang="ru-RU" sz="3500" b="1" dirty="0" smtClean="0">
                <a:solidFill>
                  <a:srgbClr val="FFFF00"/>
                </a:solidFill>
              </a:rPr>
              <a:t>ЗЕЛЕНЫЙ </a:t>
            </a:r>
            <a:r>
              <a:rPr lang="ru-RU" sz="3500" b="1" dirty="0" smtClean="0">
                <a:solidFill>
                  <a:srgbClr val="0070C0"/>
                </a:solidFill>
              </a:rPr>
              <a:t>СИНИЙ</a:t>
            </a:r>
            <a:r>
              <a:rPr lang="ru-RU" sz="35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3500" b="1" dirty="0" smtClean="0">
                <a:solidFill>
                  <a:srgbClr val="FF0000"/>
                </a:solidFill>
              </a:rPr>
              <a:t>КРАСНЫЙ </a:t>
            </a:r>
            <a:r>
              <a:rPr lang="ru-RU" sz="3500" b="1" dirty="0" smtClean="0">
                <a:solidFill>
                  <a:srgbClr val="00B050"/>
                </a:solidFill>
              </a:rPr>
              <a:t>ЖЕЛТЫЙ </a:t>
            </a:r>
            <a:r>
              <a:rPr lang="ru-RU" sz="3500" b="1" dirty="0" smtClean="0">
                <a:solidFill>
                  <a:srgbClr val="FF0000"/>
                </a:solidFill>
              </a:rPr>
              <a:t>ЗЕЛЕНЫЙ </a:t>
            </a:r>
            <a:r>
              <a:rPr lang="ru-RU" sz="3500" b="1" dirty="0" smtClean="0">
                <a:solidFill>
                  <a:srgbClr val="FFFF00"/>
                </a:solidFill>
              </a:rPr>
              <a:t>КРАСНЫЙ </a:t>
            </a:r>
            <a:r>
              <a:rPr lang="ru-RU" sz="3500" b="1" dirty="0" smtClean="0">
                <a:solidFill>
                  <a:srgbClr val="00B050"/>
                </a:solidFill>
              </a:rPr>
              <a:t>СИНИЙ </a:t>
            </a:r>
            <a:r>
              <a:rPr lang="ru-RU" sz="3500" b="1" dirty="0" err="1" smtClean="0">
                <a:solidFill>
                  <a:srgbClr val="FF0000"/>
                </a:solidFill>
              </a:rPr>
              <a:t>СИНИЙ</a:t>
            </a:r>
            <a:r>
              <a:rPr lang="ru-RU" sz="3500" b="1" dirty="0" smtClean="0">
                <a:solidFill>
                  <a:srgbClr val="FF0000"/>
                </a:solidFill>
              </a:rPr>
              <a:t> </a:t>
            </a:r>
            <a:r>
              <a:rPr lang="ru-RU" sz="3500" b="1" dirty="0" smtClean="0">
                <a:solidFill>
                  <a:srgbClr val="00B050"/>
                </a:solidFill>
              </a:rPr>
              <a:t>ЗЕЛЕНЫЙ </a:t>
            </a:r>
            <a:r>
              <a:rPr lang="ru-RU" sz="3500" b="1" dirty="0" smtClean="0">
                <a:solidFill>
                  <a:srgbClr val="0070C0"/>
                </a:solidFill>
              </a:rPr>
              <a:t>ЖЕЛТЫЙ </a:t>
            </a:r>
            <a:r>
              <a:rPr lang="ru-RU" sz="3500" b="1" dirty="0" smtClean="0">
                <a:solidFill>
                  <a:srgbClr val="FFFF00"/>
                </a:solidFill>
              </a:rPr>
              <a:t>КРАСНЫЙ </a:t>
            </a:r>
            <a:r>
              <a:rPr lang="ru-RU" sz="3500" b="1" dirty="0" smtClean="0">
                <a:solidFill>
                  <a:srgbClr val="0070C0"/>
                </a:solidFill>
              </a:rPr>
              <a:t> </a:t>
            </a:r>
            <a:r>
              <a:rPr lang="ru-RU" sz="3500" b="1" dirty="0">
                <a:solidFill>
                  <a:srgbClr val="FFFF00"/>
                </a:solidFill>
              </a:rPr>
              <a:t>ЗЕЛЕНЫЙ </a:t>
            </a:r>
            <a:r>
              <a:rPr lang="ru-RU" sz="3500" b="1" dirty="0">
                <a:solidFill>
                  <a:srgbClr val="0070C0"/>
                </a:solidFill>
              </a:rPr>
              <a:t>СИНИЙ</a:t>
            </a:r>
            <a:r>
              <a:rPr lang="ru-RU" sz="3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3500" b="1" dirty="0">
                <a:solidFill>
                  <a:srgbClr val="FF0000"/>
                </a:solidFill>
              </a:rPr>
              <a:t>КРАСНЫЙ </a:t>
            </a:r>
            <a:r>
              <a:rPr lang="ru-RU" sz="3500" b="1" dirty="0">
                <a:solidFill>
                  <a:srgbClr val="00B050"/>
                </a:solidFill>
              </a:rPr>
              <a:t>ЖЕЛТЫЙ </a:t>
            </a:r>
            <a:r>
              <a:rPr lang="ru-RU" sz="3500" b="1" dirty="0">
                <a:solidFill>
                  <a:srgbClr val="FF0000"/>
                </a:solidFill>
              </a:rPr>
              <a:t>ЗЕЛЕНЫЙ </a:t>
            </a:r>
            <a:r>
              <a:rPr lang="ru-RU" sz="3500" b="1" dirty="0" smtClean="0">
                <a:solidFill>
                  <a:srgbClr val="0070C0"/>
                </a:solidFill>
              </a:rPr>
              <a:t>ЖЕЛТЫЙ </a:t>
            </a:r>
            <a:r>
              <a:rPr lang="ru-RU" sz="3500" b="1" dirty="0" smtClean="0">
                <a:solidFill>
                  <a:srgbClr val="FFFF00"/>
                </a:solidFill>
              </a:rPr>
              <a:t>КРАСНЫЙ </a:t>
            </a:r>
            <a:r>
              <a:rPr lang="ru-RU" sz="3500" b="1" dirty="0">
                <a:solidFill>
                  <a:srgbClr val="00B050"/>
                </a:solidFill>
              </a:rPr>
              <a:t>СИНИЙ </a:t>
            </a:r>
            <a:r>
              <a:rPr lang="ru-RU" sz="3500" b="1" dirty="0" err="1">
                <a:solidFill>
                  <a:srgbClr val="FF0000"/>
                </a:solidFill>
              </a:rPr>
              <a:t>СИНИЙ</a:t>
            </a:r>
            <a:r>
              <a:rPr lang="ru-RU" sz="3500" b="1" dirty="0">
                <a:solidFill>
                  <a:srgbClr val="FF0000"/>
                </a:solidFill>
              </a:rPr>
              <a:t> </a:t>
            </a:r>
            <a:r>
              <a:rPr lang="ru-RU" sz="3500" b="1" dirty="0">
                <a:solidFill>
                  <a:srgbClr val="00B050"/>
                </a:solidFill>
              </a:rPr>
              <a:t>ЗЕЛЕНЫЙ </a:t>
            </a:r>
            <a:r>
              <a:rPr lang="ru-RU" sz="3500" b="1" dirty="0">
                <a:solidFill>
                  <a:srgbClr val="0070C0"/>
                </a:solidFill>
              </a:rPr>
              <a:t>ЖЕЛТЫЙ </a:t>
            </a:r>
            <a:r>
              <a:rPr lang="ru-RU" sz="3500" b="1" dirty="0">
                <a:solidFill>
                  <a:srgbClr val="FFFF00"/>
                </a:solidFill>
              </a:rPr>
              <a:t>КРАСНЫЙ</a:t>
            </a:r>
            <a:endParaRPr lang="ru-RU" sz="3500" b="1" dirty="0">
              <a:solidFill>
                <a:srgbClr val="0070C0"/>
              </a:solidFill>
            </a:endParaRPr>
          </a:p>
          <a:p>
            <a:endParaRPr lang="ru-RU" b="1" dirty="0" smtClean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05068"/>
            <a:ext cx="835292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5200" i="1" u="sng" dirty="0"/>
          </a:p>
        </p:txBody>
      </p:sp>
    </p:spTree>
    <p:extLst>
      <p:ext uri="{BB962C8B-B14F-4D97-AF65-F5344CB8AC3E}">
        <p14:creationId xmlns:p14="http://schemas.microsoft.com/office/powerpoint/2010/main" val="2501975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фон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799" y="548680"/>
            <a:ext cx="7772400" cy="86409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Пример: Развитие памяти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Логика </a:t>
            </a:r>
            <a:r>
              <a:rPr lang="ru-RU" sz="3200" dirty="0" smtClean="0"/>
              <a:t>расположения 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060848"/>
            <a:ext cx="7848872" cy="424847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b="1" dirty="0" smtClean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05068"/>
            <a:ext cx="835292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5200" i="1" u="sng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426831"/>
              </p:ext>
            </p:extLst>
          </p:nvPr>
        </p:nvGraphicFramePr>
        <p:xfrm>
          <a:off x="1403648" y="1628801"/>
          <a:ext cx="6096000" cy="4752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15841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841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841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Овал 5"/>
          <p:cNvSpPr/>
          <p:nvPr/>
        </p:nvSpPr>
        <p:spPr>
          <a:xfrm>
            <a:off x="1907704" y="1988840"/>
            <a:ext cx="8640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995936" y="3573016"/>
            <a:ext cx="8640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084168" y="5157192"/>
            <a:ext cx="8640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3995936" y="1988840"/>
            <a:ext cx="864096" cy="93610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>
            <a:off x="2051720" y="3501008"/>
            <a:ext cx="864096" cy="93610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6023279" y="3450227"/>
            <a:ext cx="864096" cy="93610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>
            <a:off x="4139951" y="5050904"/>
            <a:ext cx="864096" cy="93610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6084168" y="1988840"/>
            <a:ext cx="803207" cy="792088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2112609" y="5122912"/>
            <a:ext cx="803207" cy="792088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469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фон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799" y="548680"/>
            <a:ext cx="7772400" cy="86409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Пример: развитие памяти</a:t>
            </a:r>
            <a:br>
              <a:rPr lang="ru-RU" sz="3200" b="1" dirty="0" smtClean="0"/>
            </a:br>
            <a:r>
              <a:rPr lang="ru-RU" sz="3200" dirty="0" smtClean="0"/>
              <a:t>Логика </a:t>
            </a:r>
            <a:r>
              <a:rPr lang="ru-RU" sz="3200" dirty="0" smtClean="0"/>
              <a:t>расположения 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060848"/>
            <a:ext cx="7848872" cy="424847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b="1" dirty="0" smtClean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05068"/>
            <a:ext cx="835292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5200" i="1" u="sng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1785743"/>
              </p:ext>
            </p:extLst>
          </p:nvPr>
        </p:nvGraphicFramePr>
        <p:xfrm>
          <a:off x="1403648" y="1628801"/>
          <a:ext cx="6096000" cy="4752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1584176">
                <a:tc>
                  <a:txBody>
                    <a:bodyPr/>
                    <a:lstStyle/>
                    <a:p>
                      <a:pPr algn="ctr"/>
                      <a:r>
                        <a:rPr lang="ru-RU" sz="72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7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7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7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841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841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Овал 5"/>
          <p:cNvSpPr/>
          <p:nvPr/>
        </p:nvSpPr>
        <p:spPr>
          <a:xfrm>
            <a:off x="2051720" y="5122912"/>
            <a:ext cx="864096" cy="792088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995936" y="3573016"/>
            <a:ext cx="864096" cy="792088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084168" y="5157192"/>
            <a:ext cx="864096" cy="792088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>
            <a:off x="2051720" y="3501008"/>
            <a:ext cx="864096" cy="936104"/>
          </a:xfrm>
          <a:prstGeom prst="star5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6023279" y="3450227"/>
            <a:ext cx="864096" cy="936104"/>
          </a:xfrm>
          <a:prstGeom prst="star5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>
            <a:off x="4139951" y="5050904"/>
            <a:ext cx="864096" cy="936104"/>
          </a:xfrm>
          <a:prstGeom prst="star5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5410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190</Words>
  <Application>Microsoft Office PowerPoint</Application>
  <PresentationFormat>Экран (4:3)</PresentationFormat>
  <Paragraphs>47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Просто отобрать, спрятать, запретить не получится!</vt:lpstr>
      <vt:lpstr>Альтернативой могут послужить: </vt:lpstr>
      <vt:lpstr>Пример: игры на развитие внимания  верхний ряд для дошкольников – Найди фигуру, нижний ряд для школьников – Найди слово</vt:lpstr>
      <vt:lpstr>Пример: развитие внимания  Тест Джона Струпа (нужно не читать слово, а называть цвет, которым оно написано)</vt:lpstr>
      <vt:lpstr>Пример: Развитие памяти Логика расположения </vt:lpstr>
      <vt:lpstr>Пример: развитие памяти Логика расположения </vt:lpstr>
      <vt:lpstr>Методы запоминания слов:</vt:lpstr>
      <vt:lpstr>Пример: Мнемотаблицы (выучи стихотворение)</vt:lpstr>
      <vt:lpstr>Личная страница на infourok.ru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25</cp:revision>
  <dcterms:created xsi:type="dcterms:W3CDTF">2024-04-18T04:07:01Z</dcterms:created>
  <dcterms:modified xsi:type="dcterms:W3CDTF">2024-11-26T14:28:17Z</dcterms:modified>
</cp:coreProperties>
</file>