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C78B-A1D4-4851-9F36-6BFEC9420FD0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5DC-AEA0-4C24-B56D-902B5982B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664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C78B-A1D4-4851-9F36-6BFEC9420FD0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5DC-AEA0-4C24-B56D-902B5982B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580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C78B-A1D4-4851-9F36-6BFEC9420FD0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5DC-AEA0-4C24-B56D-902B5982B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645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C78B-A1D4-4851-9F36-6BFEC9420FD0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5DC-AEA0-4C24-B56D-902B5982B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434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C78B-A1D4-4851-9F36-6BFEC9420FD0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5DC-AEA0-4C24-B56D-902B5982B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666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C78B-A1D4-4851-9F36-6BFEC9420FD0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5DC-AEA0-4C24-B56D-902B5982B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8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C78B-A1D4-4851-9F36-6BFEC9420FD0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5DC-AEA0-4C24-B56D-902B5982B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0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C78B-A1D4-4851-9F36-6BFEC9420FD0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5DC-AEA0-4C24-B56D-902B5982B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511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C78B-A1D4-4851-9F36-6BFEC9420FD0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5DC-AEA0-4C24-B56D-902B5982B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967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C78B-A1D4-4851-9F36-6BFEC9420FD0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5DC-AEA0-4C24-B56D-902B5982B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35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C78B-A1D4-4851-9F36-6BFEC9420FD0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645DC-AEA0-4C24-B56D-902B5982B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396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8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CC78B-A1D4-4851-9F36-6BFEC9420FD0}" type="datetimeFigureOut">
              <a:rPr lang="ru-RU" smtClean="0"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645DC-AEA0-4C24-B56D-902B5982BC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513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9"/>
            <a:ext cx="7772400" cy="1296144"/>
          </a:xfrm>
        </p:spPr>
        <p:txBody>
          <a:bodyPr>
            <a:normAutofit/>
          </a:bodyPr>
          <a:lstStyle/>
          <a:p>
            <a:r>
              <a:rPr lang="ru-RU" sz="2000" b="1" i="1" dirty="0"/>
              <a:t>Муниципальное казенное дошкольное образовательное учреждение</a:t>
            </a:r>
            <a:r>
              <a:rPr lang="ru-RU" sz="2000" i="1" dirty="0"/>
              <a:t/>
            </a:r>
            <a:br>
              <a:rPr lang="ru-RU" sz="2000" i="1" dirty="0"/>
            </a:br>
            <a:r>
              <a:rPr lang="ru-RU" sz="2000" b="1" i="1" dirty="0"/>
              <a:t>«Детский сад общеразвивающего вида №2</a:t>
            </a:r>
            <a:r>
              <a:rPr lang="ru-RU" sz="2000" b="1" i="1" dirty="0" smtClean="0"/>
              <a:t>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7848872" cy="396044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«Эмоциональное выгорание педагогов: диагностика основных и сопутствующих факторов»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pPr algn="r"/>
            <a:r>
              <a:rPr lang="ru-RU" sz="2000" b="1" dirty="0" smtClean="0">
                <a:solidFill>
                  <a:schemeClr val="tx1"/>
                </a:solidFill>
              </a:rPr>
              <a:t>Подготовила: </a:t>
            </a:r>
          </a:p>
          <a:p>
            <a:pPr algn="r"/>
            <a:r>
              <a:rPr lang="ru-RU" sz="2000" b="1" dirty="0" smtClean="0">
                <a:solidFill>
                  <a:schemeClr val="tx1"/>
                </a:solidFill>
              </a:rPr>
              <a:t>педагог-психолог </a:t>
            </a:r>
            <a:r>
              <a:rPr lang="ru-RU" sz="2000" b="1" dirty="0" err="1" smtClean="0">
                <a:solidFill>
                  <a:schemeClr val="tx1"/>
                </a:solidFill>
              </a:rPr>
              <a:t>Овчинникова</a:t>
            </a:r>
            <a:r>
              <a:rPr lang="ru-RU" sz="2000" b="1" dirty="0" smtClean="0">
                <a:solidFill>
                  <a:schemeClr val="tx1"/>
                </a:solidFill>
              </a:rPr>
              <a:t> Т.С.</a:t>
            </a:r>
          </a:p>
          <a:p>
            <a:endParaRPr lang="ru-RU" sz="2000" b="1" dirty="0">
              <a:solidFill>
                <a:schemeClr val="tx1"/>
              </a:solidFill>
            </a:endParaRPr>
          </a:p>
          <a:p>
            <a:r>
              <a:rPr lang="ru-RU" sz="2000" b="1" dirty="0" smtClean="0">
                <a:solidFill>
                  <a:schemeClr val="tx1"/>
                </a:solidFill>
              </a:rPr>
              <a:t>Свирск, 2024 г.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733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 smtClean="0"/>
              <a:t>Профессиональное выгорание </a:t>
            </a:r>
            <a:r>
              <a:rPr lang="ru-RU" sz="2800" dirty="0" smtClean="0"/>
              <a:t>относится к числу феноменов личностной деформации и является </a:t>
            </a:r>
            <a:r>
              <a:rPr lang="ru-RU" sz="2800" u="sng" dirty="0" smtClean="0"/>
              <a:t>неблагоприятной реакцией на рабочие стрессы</a:t>
            </a:r>
            <a:r>
              <a:rPr lang="ru-RU" sz="2000" u="sng" dirty="0" smtClean="0"/>
              <a:t>.</a:t>
            </a:r>
            <a:endParaRPr lang="ru-RU" sz="2000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132856"/>
            <a:ext cx="7776864" cy="4104456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Деятельность педагога насыщена факторами, вызывающими профессиональное выгорание: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Социальные контакты;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Высокая ответственность;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dirty="0" err="1" smtClean="0">
                <a:solidFill>
                  <a:schemeClr val="tx1"/>
                </a:solidFill>
              </a:rPr>
              <a:t>Недооцененность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Всегда в форме.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134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864095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Факторы риска развития выгорания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7776864" cy="482453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u="sng" dirty="0" smtClean="0">
                <a:solidFill>
                  <a:schemeClr val="tx1"/>
                </a:solidFill>
              </a:rPr>
              <a:t>1. Социально-психологические;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</a:rPr>
              <a:t>Переживание несправедливости;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</a:rPr>
              <a:t>Социальная незащищенность;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</a:rPr>
              <a:t>Уровень поддержки;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</a:rPr>
              <a:t>Неудовлетворенность работой;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</a:rPr>
              <a:t>Оплата труда;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</a:rPr>
              <a:t>Возраст, стаж работы и уровень удовлетворенности карьерой;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</a:rPr>
              <a:t>Карьерные устремления;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</a:rPr>
              <a:t>Пол;</a:t>
            </a:r>
          </a:p>
          <a:p>
            <a:pPr algn="just"/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43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864095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Факторы риска развития выгорания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7776864" cy="4824536"/>
          </a:xfrm>
        </p:spPr>
        <p:txBody>
          <a:bodyPr>
            <a:normAutofit/>
          </a:bodyPr>
          <a:lstStyle/>
          <a:p>
            <a:pPr algn="just"/>
            <a:r>
              <a:rPr lang="ru-RU" sz="4000" u="sng" dirty="0">
                <a:solidFill>
                  <a:schemeClr val="tx1"/>
                </a:solidFill>
              </a:rPr>
              <a:t>2</a:t>
            </a:r>
            <a:r>
              <a:rPr lang="ru-RU" sz="4000" u="sng" dirty="0" smtClean="0">
                <a:solidFill>
                  <a:schemeClr val="tx1"/>
                </a:solidFill>
              </a:rPr>
              <a:t>. Личностные;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4000" dirty="0" smtClean="0">
                <a:solidFill>
                  <a:schemeClr val="tx1"/>
                </a:solidFill>
              </a:rPr>
              <a:t>Локус контроля;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4000" dirty="0" smtClean="0">
                <a:solidFill>
                  <a:schemeClr val="tx1"/>
                </a:solidFill>
              </a:rPr>
              <a:t>Стратегии преодоления кризиса;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4000" dirty="0" smtClean="0">
                <a:solidFill>
                  <a:schemeClr val="tx1"/>
                </a:solidFill>
              </a:rPr>
              <a:t>Типы личностей;</a:t>
            </a:r>
          </a:p>
          <a:p>
            <a:pPr algn="just"/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913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864095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Факторы риска развития выгорания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7776864" cy="4824536"/>
          </a:xfrm>
        </p:spPr>
        <p:txBody>
          <a:bodyPr>
            <a:normAutofit/>
          </a:bodyPr>
          <a:lstStyle/>
          <a:p>
            <a:pPr algn="just"/>
            <a:r>
              <a:rPr lang="ru-RU" sz="4000" u="sng" dirty="0">
                <a:solidFill>
                  <a:schemeClr val="tx1"/>
                </a:solidFill>
              </a:rPr>
              <a:t>3</a:t>
            </a:r>
            <a:r>
              <a:rPr lang="ru-RU" sz="4000" u="sng" dirty="0" smtClean="0">
                <a:solidFill>
                  <a:schemeClr val="tx1"/>
                </a:solidFill>
              </a:rPr>
              <a:t>. Профессиональные;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4000" dirty="0" smtClean="0">
                <a:solidFill>
                  <a:schemeClr val="tx1"/>
                </a:solidFill>
              </a:rPr>
              <a:t>«Болезненная зависимость» от работы;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4000" dirty="0" smtClean="0">
                <a:solidFill>
                  <a:schemeClr val="tx1"/>
                </a:solidFill>
              </a:rPr>
              <a:t>Ролевые факторы;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4000" dirty="0" smtClean="0">
                <a:solidFill>
                  <a:schemeClr val="tx1"/>
                </a:solidFill>
              </a:rPr>
              <a:t>Организационные характеристики;</a:t>
            </a:r>
          </a:p>
          <a:p>
            <a:pPr algn="just"/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82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1224135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Стадии профессионального выгорания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7776864" cy="4536504"/>
          </a:xfrm>
        </p:spPr>
        <p:txBody>
          <a:bodyPr>
            <a:normAutofit fontScale="92500"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3900" b="1" dirty="0" smtClean="0">
                <a:solidFill>
                  <a:schemeClr val="tx1"/>
                </a:solidFill>
              </a:rPr>
              <a:t>Первая</a:t>
            </a:r>
            <a:r>
              <a:rPr lang="ru-RU" sz="3900" dirty="0" smtClean="0">
                <a:solidFill>
                  <a:schemeClr val="tx1"/>
                </a:solidFill>
              </a:rPr>
              <a:t> – приглушение эмоций, чувств и переживаний, отстраненность;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3900" b="1" dirty="0" smtClean="0">
                <a:solidFill>
                  <a:schemeClr val="tx1"/>
                </a:solidFill>
              </a:rPr>
              <a:t>Вторая</a:t>
            </a:r>
            <a:r>
              <a:rPr lang="ru-RU" sz="3900" dirty="0" smtClean="0">
                <a:solidFill>
                  <a:schemeClr val="tx1"/>
                </a:solidFill>
              </a:rPr>
              <a:t> – недоразумения на работе, антипатия, вспышки раздражения;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3900" b="1" dirty="0" smtClean="0">
                <a:solidFill>
                  <a:schemeClr val="tx1"/>
                </a:solidFill>
              </a:rPr>
              <a:t>Третья</a:t>
            </a:r>
            <a:r>
              <a:rPr lang="ru-RU" sz="3900" dirty="0" smtClean="0">
                <a:solidFill>
                  <a:schemeClr val="tx1"/>
                </a:solidFill>
              </a:rPr>
              <a:t> – равнодушие ко всему, безразличие.</a:t>
            </a:r>
          </a:p>
          <a:p>
            <a:pPr algn="just"/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328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1" y="332657"/>
            <a:ext cx="8568951" cy="1728191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Результаты теста на определение индекса жизненной удовлетворенности (ИЖУ), адаптированный Н.В. Паниной </a:t>
            </a:r>
            <a:br>
              <a:rPr lang="ru-RU" sz="2400" b="1" dirty="0" smtClean="0"/>
            </a:br>
            <a:r>
              <a:rPr lang="ru-RU" sz="1800" b="1" i="1" dirty="0" smtClean="0"/>
              <a:t>(педагоги МКДОУ №2</a:t>
            </a:r>
            <a:r>
              <a:rPr lang="ru-RU" sz="1800" b="1" i="1" dirty="0" smtClean="0"/>
              <a:t>)</a:t>
            </a:r>
            <a:br>
              <a:rPr lang="ru-RU" sz="1800" b="1" i="1" dirty="0" smtClean="0"/>
            </a:br>
            <a:r>
              <a:rPr lang="ru-RU" sz="1800" b="1" i="1" dirty="0" smtClean="0"/>
              <a:t/>
            </a:r>
            <a:br>
              <a:rPr lang="ru-RU" sz="1800" b="1" i="1" dirty="0" smtClean="0"/>
            </a:br>
            <a:r>
              <a:rPr lang="ru-RU" sz="1800" b="1" i="1" dirty="0" smtClean="0"/>
              <a:t>         </a:t>
            </a:r>
            <a:r>
              <a:rPr lang="ru-RU" sz="1800" b="1" i="1" dirty="0" smtClean="0"/>
              <a:t>Минимальный результат                                Максимальный результат</a:t>
            </a:r>
            <a:endParaRPr lang="ru-RU" sz="18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420888"/>
            <a:ext cx="7776864" cy="3816424"/>
          </a:xfrm>
        </p:spPr>
        <p:txBody>
          <a:bodyPr>
            <a:normAutofit/>
          </a:bodyPr>
          <a:lstStyle/>
          <a:p>
            <a:pPr algn="just"/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User\Downloads\ecwuO7Yu52FZOCFMkaocxMNqEF21c7F6Id4HmCQaC1YKAOVfdum1hUM_kP-xk6Q5ZQ6WSUxhcayyAdlGZCakkyC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105" y="2337470"/>
            <a:ext cx="3638872" cy="3929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ownloads\5yVEX4CZlcLdOyThQ3WK6pnCiMYRtbfoNb6vkjjTZI3XinZfx60peSEwn9FVRhFueahY9jbum8jKlli-OoKxbGd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079" y="2348880"/>
            <a:ext cx="3570512" cy="3917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54757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187</Words>
  <Application>Microsoft Office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Муниципальное казенное дошкольное образовательное учреждение «Детский сад общеразвивающего вида №2»</vt:lpstr>
      <vt:lpstr>Профессиональное выгорание относится к числу феноменов личностной деформации и является неблагоприятной реакцией на рабочие стрессы.</vt:lpstr>
      <vt:lpstr>Факторы риска развития выгорания</vt:lpstr>
      <vt:lpstr>Факторы риска развития выгорания</vt:lpstr>
      <vt:lpstr>Факторы риска развития выгорания</vt:lpstr>
      <vt:lpstr>Стадии профессионального выгорания</vt:lpstr>
      <vt:lpstr>Результаты теста на определение индекса жизненной удовлетворенности (ИЖУ), адаптированный Н.В. Паниной  (педагоги МКДОУ №2)           Минимальный результат                                Максимальный результат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казенное дошкольное образовательное учреждение «Детский сад общеразвивающего вида №2»</dc:title>
  <dc:creator>Пользователь Windows</dc:creator>
  <cp:lastModifiedBy>Пользователь Windows</cp:lastModifiedBy>
  <cp:revision>14</cp:revision>
  <dcterms:created xsi:type="dcterms:W3CDTF">2024-10-14T03:29:03Z</dcterms:created>
  <dcterms:modified xsi:type="dcterms:W3CDTF">2024-11-28T01:58:42Z</dcterms:modified>
</cp:coreProperties>
</file>