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CC78B-A1D4-4851-9F36-6BFEC9420FD0}" type="datetimeFigureOut">
              <a:rPr lang="ru-RU" smtClean="0"/>
              <a:t>28.11.2024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645DC-AEA0-4C24-B56D-902B5982BC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46646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CC78B-A1D4-4851-9F36-6BFEC9420FD0}" type="datetimeFigureOut">
              <a:rPr lang="ru-RU" smtClean="0"/>
              <a:t>28.11.2024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645DC-AEA0-4C24-B56D-902B5982BC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45802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CC78B-A1D4-4851-9F36-6BFEC9420FD0}" type="datetimeFigureOut">
              <a:rPr lang="ru-RU" smtClean="0"/>
              <a:t>28.11.2024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645DC-AEA0-4C24-B56D-902B5982BC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36456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CC78B-A1D4-4851-9F36-6BFEC9420FD0}" type="datetimeFigureOut">
              <a:rPr lang="ru-RU" smtClean="0"/>
              <a:t>28.11.2024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645DC-AEA0-4C24-B56D-902B5982BC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74347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CC78B-A1D4-4851-9F36-6BFEC9420FD0}" type="datetimeFigureOut">
              <a:rPr lang="ru-RU" smtClean="0"/>
              <a:t>28.11.2024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645DC-AEA0-4C24-B56D-902B5982BC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76665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CC78B-A1D4-4851-9F36-6BFEC9420FD0}" type="datetimeFigureOut">
              <a:rPr lang="ru-RU" smtClean="0"/>
              <a:t>28.11.2024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645DC-AEA0-4C24-B56D-902B5982BC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1883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CC78B-A1D4-4851-9F36-6BFEC9420FD0}" type="datetimeFigureOut">
              <a:rPr lang="ru-RU" smtClean="0"/>
              <a:t>28.11.2024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645DC-AEA0-4C24-B56D-902B5982BC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506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CC78B-A1D4-4851-9F36-6BFEC9420FD0}" type="datetimeFigureOut">
              <a:rPr lang="ru-RU" smtClean="0"/>
              <a:t>28.11.2024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645DC-AEA0-4C24-B56D-902B5982BC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15119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CC78B-A1D4-4851-9F36-6BFEC9420FD0}" type="datetimeFigureOut">
              <a:rPr lang="ru-RU" smtClean="0"/>
              <a:t>28.11.2024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645DC-AEA0-4C24-B56D-902B5982BC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39673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CC78B-A1D4-4851-9F36-6BFEC9420FD0}" type="datetimeFigureOut">
              <a:rPr lang="ru-RU" smtClean="0"/>
              <a:t>28.11.2024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645DC-AEA0-4C24-B56D-902B5982BC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6353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CC78B-A1D4-4851-9F36-6BFEC9420FD0}" type="datetimeFigureOut">
              <a:rPr lang="ru-RU" smtClean="0"/>
              <a:t>28.11.2024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645DC-AEA0-4C24-B56D-902B5982BC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23961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>
            <a:alpha val="86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2CC78B-A1D4-4851-9F36-6BFEC9420FD0}" type="datetimeFigureOut">
              <a:rPr lang="ru-RU" smtClean="0"/>
              <a:t>28.11.2024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D645DC-AEA0-4C24-B56D-902B5982BC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35139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260649"/>
            <a:ext cx="7772400" cy="1296144"/>
          </a:xfrm>
        </p:spPr>
        <p:txBody>
          <a:bodyPr>
            <a:normAutofit/>
          </a:bodyPr>
          <a:lstStyle/>
          <a:p>
            <a:r>
              <a:rPr lang="ru-RU" sz="2000" b="1" i="1" dirty="0"/>
              <a:t>Муниципальное казенное дошкольное образовательное учреждение</a:t>
            </a:r>
            <a:r>
              <a:rPr lang="ru-RU" sz="2000" i="1" dirty="0"/>
              <a:t/>
            </a:r>
            <a:br>
              <a:rPr lang="ru-RU" sz="2000" i="1" dirty="0"/>
            </a:br>
            <a:r>
              <a:rPr lang="ru-RU" sz="2000" b="1" i="1" dirty="0"/>
              <a:t>«Детский сад общеразвивающего вида №2</a:t>
            </a:r>
            <a:r>
              <a:rPr lang="ru-RU" sz="2000" b="1" i="1" dirty="0" smtClean="0"/>
              <a:t>»</a:t>
            </a:r>
            <a:endParaRPr lang="ru-RU" sz="2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2492896"/>
            <a:ext cx="7848872" cy="3960440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tx1"/>
                </a:solidFill>
              </a:rPr>
              <a:t>«Эмоциональное выгорание педагогов: диагностика основных и сопутствующих факторов»</a:t>
            </a:r>
          </a:p>
          <a:p>
            <a:endParaRPr lang="ru-RU" b="1" dirty="0">
              <a:solidFill>
                <a:schemeClr val="tx1"/>
              </a:solidFill>
            </a:endParaRPr>
          </a:p>
          <a:p>
            <a:pPr algn="r"/>
            <a:r>
              <a:rPr lang="ru-RU" sz="2000" b="1" dirty="0" smtClean="0">
                <a:solidFill>
                  <a:schemeClr val="tx1"/>
                </a:solidFill>
              </a:rPr>
              <a:t>Подготовила: </a:t>
            </a:r>
          </a:p>
          <a:p>
            <a:pPr algn="r"/>
            <a:r>
              <a:rPr lang="ru-RU" sz="2000" b="1" dirty="0" smtClean="0">
                <a:solidFill>
                  <a:schemeClr val="tx1"/>
                </a:solidFill>
              </a:rPr>
              <a:t>педагог-психолог </a:t>
            </a:r>
            <a:r>
              <a:rPr lang="ru-RU" sz="2000" b="1" dirty="0" err="1" smtClean="0">
                <a:solidFill>
                  <a:schemeClr val="tx1"/>
                </a:solidFill>
              </a:rPr>
              <a:t>Овчинникова</a:t>
            </a:r>
            <a:r>
              <a:rPr lang="ru-RU" sz="2000" b="1" dirty="0" smtClean="0">
                <a:solidFill>
                  <a:schemeClr val="tx1"/>
                </a:solidFill>
              </a:rPr>
              <a:t> Т.С.</a:t>
            </a:r>
          </a:p>
          <a:p>
            <a:endParaRPr lang="ru-RU" sz="2000" b="1" dirty="0">
              <a:solidFill>
                <a:schemeClr val="tx1"/>
              </a:solidFill>
            </a:endParaRPr>
          </a:p>
          <a:p>
            <a:r>
              <a:rPr lang="ru-RU" sz="2000" b="1" dirty="0" smtClean="0">
                <a:solidFill>
                  <a:schemeClr val="tx1"/>
                </a:solidFill>
              </a:rPr>
              <a:t>Свирск, 2024 г.</a:t>
            </a:r>
            <a:endParaRPr lang="ru-RU" sz="2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27339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332656"/>
            <a:ext cx="7772400" cy="1470025"/>
          </a:xfrm>
        </p:spPr>
        <p:txBody>
          <a:bodyPr>
            <a:normAutofit/>
          </a:bodyPr>
          <a:lstStyle/>
          <a:p>
            <a:pPr algn="just"/>
            <a:r>
              <a:rPr lang="ru-RU" sz="2800" b="1" dirty="0" smtClean="0"/>
              <a:t>Профессиональное выгорание </a:t>
            </a:r>
            <a:r>
              <a:rPr lang="ru-RU" sz="2800" dirty="0" smtClean="0"/>
              <a:t>относится к числу феноменов личностной деформации и является </a:t>
            </a:r>
            <a:r>
              <a:rPr lang="ru-RU" sz="2800" u="sng" dirty="0" smtClean="0"/>
              <a:t>неблагоприятной реакцией на рабочие стрессы</a:t>
            </a:r>
            <a:r>
              <a:rPr lang="ru-RU" sz="2000" u="sng" dirty="0" smtClean="0"/>
              <a:t>.</a:t>
            </a:r>
            <a:endParaRPr lang="ru-RU" sz="2000" u="sng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2132856"/>
            <a:ext cx="7776864" cy="4104456"/>
          </a:xfrm>
        </p:spPr>
        <p:txBody>
          <a:bodyPr/>
          <a:lstStyle/>
          <a:p>
            <a:pPr algn="just"/>
            <a:r>
              <a:rPr lang="ru-RU" dirty="0" smtClean="0">
                <a:solidFill>
                  <a:schemeClr val="tx1"/>
                </a:solidFill>
              </a:rPr>
              <a:t>Деятельность педагога насыщена факторами, вызывающими профессиональное выгорание:</a:t>
            </a:r>
          </a:p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ru-RU" dirty="0" smtClean="0">
                <a:solidFill>
                  <a:schemeClr val="tx1"/>
                </a:solidFill>
              </a:rPr>
              <a:t>Социальные контакты;</a:t>
            </a:r>
          </a:p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ru-RU" dirty="0" smtClean="0">
                <a:solidFill>
                  <a:schemeClr val="tx1"/>
                </a:solidFill>
              </a:rPr>
              <a:t>Высокая ответственность;</a:t>
            </a:r>
          </a:p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ru-RU" dirty="0" err="1" smtClean="0">
                <a:solidFill>
                  <a:schemeClr val="tx1"/>
                </a:solidFill>
              </a:rPr>
              <a:t>Недооцененность</a:t>
            </a:r>
            <a:r>
              <a:rPr lang="ru-RU" dirty="0" smtClean="0">
                <a:solidFill>
                  <a:schemeClr val="tx1"/>
                </a:solidFill>
              </a:rPr>
              <a:t>;</a:t>
            </a:r>
          </a:p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ru-RU" dirty="0" smtClean="0">
                <a:solidFill>
                  <a:schemeClr val="tx1"/>
                </a:solidFill>
              </a:rPr>
              <a:t>Всегда в форме.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71344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332657"/>
            <a:ext cx="7772400" cy="864095"/>
          </a:xfrm>
        </p:spPr>
        <p:txBody>
          <a:bodyPr>
            <a:normAutofit/>
          </a:bodyPr>
          <a:lstStyle/>
          <a:p>
            <a:r>
              <a:rPr lang="ru-RU" sz="3600" b="1" dirty="0" smtClean="0"/>
              <a:t>Факторы риска развития выгорания</a:t>
            </a:r>
            <a:endParaRPr lang="ru-RU" sz="36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1412776"/>
            <a:ext cx="7776864" cy="4824536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u="sng" dirty="0" smtClean="0">
                <a:solidFill>
                  <a:schemeClr val="tx1"/>
                </a:solidFill>
              </a:rPr>
              <a:t>1. Социально-психологические;</a:t>
            </a:r>
          </a:p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ru-RU" sz="2800" dirty="0" smtClean="0">
                <a:solidFill>
                  <a:schemeClr val="tx1"/>
                </a:solidFill>
              </a:rPr>
              <a:t>Переживание несправедливости;</a:t>
            </a:r>
          </a:p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ru-RU" sz="2800" dirty="0" smtClean="0">
                <a:solidFill>
                  <a:schemeClr val="tx1"/>
                </a:solidFill>
              </a:rPr>
              <a:t>Социальная незащищенность;</a:t>
            </a:r>
          </a:p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ru-RU" sz="2800" dirty="0" smtClean="0">
                <a:solidFill>
                  <a:schemeClr val="tx1"/>
                </a:solidFill>
              </a:rPr>
              <a:t>Уровень поддержки;</a:t>
            </a:r>
          </a:p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ru-RU" sz="2800" dirty="0" smtClean="0">
                <a:solidFill>
                  <a:schemeClr val="tx1"/>
                </a:solidFill>
              </a:rPr>
              <a:t>Неудовлетворенность работой;</a:t>
            </a:r>
          </a:p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ru-RU" sz="2800" dirty="0" smtClean="0">
                <a:solidFill>
                  <a:schemeClr val="tx1"/>
                </a:solidFill>
              </a:rPr>
              <a:t>Оплата труда;</a:t>
            </a:r>
          </a:p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ru-RU" sz="2800" dirty="0" smtClean="0">
                <a:solidFill>
                  <a:schemeClr val="tx1"/>
                </a:solidFill>
              </a:rPr>
              <a:t>Возраст, стаж работы и уровень удовлетворенности карьерой;</a:t>
            </a:r>
          </a:p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ru-RU" sz="2800" dirty="0" smtClean="0">
                <a:solidFill>
                  <a:schemeClr val="tx1"/>
                </a:solidFill>
              </a:rPr>
              <a:t>Карьерные устремления;</a:t>
            </a:r>
          </a:p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ru-RU" sz="2800" dirty="0" smtClean="0">
                <a:solidFill>
                  <a:schemeClr val="tx1"/>
                </a:solidFill>
              </a:rPr>
              <a:t>Пол;</a:t>
            </a:r>
          </a:p>
          <a:p>
            <a:pPr algn="just"/>
            <a:endParaRPr lang="ru-RU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74374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332657"/>
            <a:ext cx="7772400" cy="864095"/>
          </a:xfrm>
        </p:spPr>
        <p:txBody>
          <a:bodyPr>
            <a:normAutofit/>
          </a:bodyPr>
          <a:lstStyle/>
          <a:p>
            <a:r>
              <a:rPr lang="ru-RU" sz="3600" b="1" dirty="0" smtClean="0"/>
              <a:t>Факторы риска развития выгорания</a:t>
            </a:r>
            <a:endParaRPr lang="ru-RU" sz="36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1412776"/>
            <a:ext cx="7776864" cy="4824536"/>
          </a:xfrm>
        </p:spPr>
        <p:txBody>
          <a:bodyPr>
            <a:normAutofit/>
          </a:bodyPr>
          <a:lstStyle/>
          <a:p>
            <a:pPr algn="just"/>
            <a:r>
              <a:rPr lang="ru-RU" sz="4000" u="sng" dirty="0">
                <a:solidFill>
                  <a:schemeClr val="tx1"/>
                </a:solidFill>
              </a:rPr>
              <a:t>2</a:t>
            </a:r>
            <a:r>
              <a:rPr lang="ru-RU" sz="4000" u="sng" dirty="0" smtClean="0">
                <a:solidFill>
                  <a:schemeClr val="tx1"/>
                </a:solidFill>
              </a:rPr>
              <a:t>. Личностные;</a:t>
            </a:r>
          </a:p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ru-RU" sz="4000" dirty="0" smtClean="0">
                <a:solidFill>
                  <a:schemeClr val="tx1"/>
                </a:solidFill>
              </a:rPr>
              <a:t>Локус контроля;</a:t>
            </a:r>
          </a:p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ru-RU" sz="4000" dirty="0" smtClean="0">
                <a:solidFill>
                  <a:schemeClr val="tx1"/>
                </a:solidFill>
              </a:rPr>
              <a:t>Стратегии преодоления кризиса;</a:t>
            </a:r>
          </a:p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ru-RU" sz="4000" dirty="0" smtClean="0">
                <a:solidFill>
                  <a:schemeClr val="tx1"/>
                </a:solidFill>
              </a:rPr>
              <a:t>Типы личностей;</a:t>
            </a:r>
          </a:p>
          <a:p>
            <a:pPr algn="just"/>
            <a:endParaRPr lang="ru-RU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09135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332657"/>
            <a:ext cx="7772400" cy="864095"/>
          </a:xfrm>
        </p:spPr>
        <p:txBody>
          <a:bodyPr>
            <a:normAutofit/>
          </a:bodyPr>
          <a:lstStyle/>
          <a:p>
            <a:r>
              <a:rPr lang="ru-RU" sz="3600" b="1" dirty="0" smtClean="0"/>
              <a:t>Факторы риска развития выгорания</a:t>
            </a:r>
            <a:endParaRPr lang="ru-RU" sz="36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1412776"/>
            <a:ext cx="7776864" cy="4824536"/>
          </a:xfrm>
        </p:spPr>
        <p:txBody>
          <a:bodyPr>
            <a:normAutofit/>
          </a:bodyPr>
          <a:lstStyle/>
          <a:p>
            <a:pPr algn="just"/>
            <a:r>
              <a:rPr lang="ru-RU" sz="4000" u="sng" dirty="0">
                <a:solidFill>
                  <a:schemeClr val="tx1"/>
                </a:solidFill>
              </a:rPr>
              <a:t>3</a:t>
            </a:r>
            <a:r>
              <a:rPr lang="ru-RU" sz="4000" u="sng" dirty="0" smtClean="0">
                <a:solidFill>
                  <a:schemeClr val="tx1"/>
                </a:solidFill>
              </a:rPr>
              <a:t>. Профессиональные;</a:t>
            </a:r>
          </a:p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ru-RU" sz="4000" dirty="0" smtClean="0">
                <a:solidFill>
                  <a:schemeClr val="tx1"/>
                </a:solidFill>
              </a:rPr>
              <a:t>«Болезненная зависимость» от работы;</a:t>
            </a:r>
          </a:p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ru-RU" sz="4000" dirty="0" smtClean="0">
                <a:solidFill>
                  <a:schemeClr val="tx1"/>
                </a:solidFill>
              </a:rPr>
              <a:t>Ролевые факторы;</a:t>
            </a:r>
          </a:p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ru-RU" sz="4000" dirty="0" smtClean="0">
                <a:solidFill>
                  <a:schemeClr val="tx1"/>
                </a:solidFill>
              </a:rPr>
              <a:t>Организационные характеристики;</a:t>
            </a:r>
          </a:p>
          <a:p>
            <a:pPr algn="just"/>
            <a:endParaRPr lang="ru-RU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68299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332657"/>
            <a:ext cx="7772400" cy="1224135"/>
          </a:xfrm>
        </p:spPr>
        <p:txBody>
          <a:bodyPr>
            <a:noAutofit/>
          </a:bodyPr>
          <a:lstStyle/>
          <a:p>
            <a:r>
              <a:rPr lang="ru-RU" sz="4000" b="1" dirty="0" smtClean="0"/>
              <a:t>Стадии профессионального выгорания</a:t>
            </a:r>
            <a:endParaRPr lang="ru-RU" sz="40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1700808"/>
            <a:ext cx="7776864" cy="4536504"/>
          </a:xfrm>
        </p:spPr>
        <p:txBody>
          <a:bodyPr>
            <a:normAutofit fontScale="92500"/>
          </a:bodyPr>
          <a:lstStyle/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ru-RU" sz="3900" b="1" dirty="0" smtClean="0">
                <a:solidFill>
                  <a:schemeClr val="tx1"/>
                </a:solidFill>
              </a:rPr>
              <a:t>Первая</a:t>
            </a:r>
            <a:r>
              <a:rPr lang="ru-RU" sz="3900" dirty="0" smtClean="0">
                <a:solidFill>
                  <a:schemeClr val="tx1"/>
                </a:solidFill>
              </a:rPr>
              <a:t> – приглушение эмоций, чувств и переживаний, отстраненность;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ru-RU" sz="3900" b="1" dirty="0" smtClean="0">
                <a:solidFill>
                  <a:schemeClr val="tx1"/>
                </a:solidFill>
              </a:rPr>
              <a:t>Вторая</a:t>
            </a:r>
            <a:r>
              <a:rPr lang="ru-RU" sz="3900" dirty="0" smtClean="0">
                <a:solidFill>
                  <a:schemeClr val="tx1"/>
                </a:solidFill>
              </a:rPr>
              <a:t> – недоразумения на работе, антипатия, вспышки раздражения;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ru-RU" sz="3900" b="1" dirty="0" smtClean="0">
                <a:solidFill>
                  <a:schemeClr val="tx1"/>
                </a:solidFill>
              </a:rPr>
              <a:t>Третья</a:t>
            </a:r>
            <a:r>
              <a:rPr lang="ru-RU" sz="3900" dirty="0" smtClean="0">
                <a:solidFill>
                  <a:schemeClr val="tx1"/>
                </a:solidFill>
              </a:rPr>
              <a:t> – равнодушие ко всему, безразличие.</a:t>
            </a:r>
          </a:p>
          <a:p>
            <a:pPr algn="just"/>
            <a:endParaRPr lang="ru-RU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73284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1" y="332657"/>
            <a:ext cx="8568951" cy="1728191"/>
          </a:xfrm>
        </p:spPr>
        <p:txBody>
          <a:bodyPr>
            <a:noAutofit/>
          </a:bodyPr>
          <a:lstStyle/>
          <a:p>
            <a:r>
              <a:rPr lang="ru-RU" sz="2400" b="1" dirty="0" smtClean="0"/>
              <a:t>Результаты теста на определение индекса жизненной удовлетворенности (ИЖУ), адаптированный Н.В. Паниной </a:t>
            </a:r>
            <a:br>
              <a:rPr lang="ru-RU" sz="2400" b="1" dirty="0" smtClean="0"/>
            </a:br>
            <a:r>
              <a:rPr lang="ru-RU" sz="1800" b="1" i="1" dirty="0" smtClean="0"/>
              <a:t>(педагоги МКДОУ №2</a:t>
            </a:r>
            <a:r>
              <a:rPr lang="ru-RU" sz="1800" b="1" i="1" dirty="0" smtClean="0"/>
              <a:t>)</a:t>
            </a:r>
            <a:br>
              <a:rPr lang="ru-RU" sz="1800" b="1" i="1" dirty="0" smtClean="0"/>
            </a:br>
            <a:r>
              <a:rPr lang="ru-RU" sz="1800" b="1" i="1" dirty="0" smtClean="0"/>
              <a:t/>
            </a:r>
            <a:br>
              <a:rPr lang="ru-RU" sz="1800" b="1" i="1" dirty="0" smtClean="0"/>
            </a:br>
            <a:r>
              <a:rPr lang="ru-RU" sz="1800" b="1" i="1" dirty="0" smtClean="0"/>
              <a:t>         </a:t>
            </a:r>
            <a:r>
              <a:rPr lang="ru-RU" sz="1800" b="1" i="1" dirty="0" smtClean="0"/>
              <a:t>Минимальный результат                                Максимальный результат</a:t>
            </a:r>
            <a:endParaRPr lang="ru-RU" sz="1800" b="1" i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2420888"/>
            <a:ext cx="7776864" cy="3816424"/>
          </a:xfrm>
        </p:spPr>
        <p:txBody>
          <a:bodyPr>
            <a:normAutofit/>
          </a:bodyPr>
          <a:lstStyle/>
          <a:p>
            <a:pPr algn="just"/>
            <a:endParaRPr lang="ru-RU" sz="2400" dirty="0">
              <a:solidFill>
                <a:schemeClr val="tx1"/>
              </a:solidFill>
            </a:endParaRPr>
          </a:p>
        </p:txBody>
      </p:sp>
      <p:pic>
        <p:nvPicPr>
          <p:cNvPr id="4" name="Picture 2" descr="C:\Users\User\Downloads\ecwuO7Yu52FZOCFMkaocxMNqEF21c7F6Id4HmCQaC1YKAOVfdum1hUM_kP-xk6Q5ZQ6WSUxhcayyAdlGZCakkyCT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105" y="2337470"/>
            <a:ext cx="3638872" cy="39290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User\Downloads\5yVEX4CZlcLdOyThQ3WK6pnCiMYRtbfoNb6vkjjTZI3XinZfx60peSEwn9FVRhFueahY9jbum8jKlli-OoKxbGdw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1079" y="2348880"/>
            <a:ext cx="3570512" cy="39176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5547572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341</TotalTime>
  <Words>187</Words>
  <Application>Microsoft Office PowerPoint</Application>
  <PresentationFormat>Экран (4:3)</PresentationFormat>
  <Paragraphs>38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Муниципальное казенное дошкольное образовательное учреждение «Детский сад общеразвивающего вида №2»</vt:lpstr>
      <vt:lpstr>Профессиональное выгорание относится к числу феноменов личностной деформации и является неблагоприятной реакцией на рабочие стрессы.</vt:lpstr>
      <vt:lpstr>Факторы риска развития выгорания</vt:lpstr>
      <vt:lpstr>Факторы риска развития выгорания</vt:lpstr>
      <vt:lpstr>Факторы риска развития выгорания</vt:lpstr>
      <vt:lpstr>Стадии профессионального выгорания</vt:lpstr>
      <vt:lpstr>Результаты теста на определение индекса жизненной удовлетворенности (ИЖУ), адаптированный Н.В. Паниной  (педагоги МКДОУ №2)           Минимальный результат                                Максимальный результат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Муниципальное казенное дошкольное образовательное учреждение «Детский сад общеразвивающего вида №2»</dc:title>
  <dc:creator>Пользователь Windows</dc:creator>
  <cp:lastModifiedBy>Пользователь Windows</cp:lastModifiedBy>
  <cp:revision>14</cp:revision>
  <dcterms:created xsi:type="dcterms:W3CDTF">2024-10-14T03:29:03Z</dcterms:created>
  <dcterms:modified xsi:type="dcterms:W3CDTF">2024-11-28T01:58:42Z</dcterms:modified>
</cp:coreProperties>
</file>