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7" r:id="rId4"/>
    <p:sldId id="278" r:id="rId5"/>
    <p:sldId id="276" r:id="rId6"/>
    <p:sldId id="258" r:id="rId7"/>
    <p:sldId id="259" r:id="rId8"/>
    <p:sldId id="260" r:id="rId9"/>
    <p:sldId id="262" r:id="rId10"/>
    <p:sldId id="271" r:id="rId11"/>
    <p:sldId id="27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4" r:id="rId20"/>
    <p:sldId id="279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66CC"/>
    <a:srgbClr val="000099"/>
    <a:srgbClr val="0033CC"/>
    <a:srgbClr val="B8005C"/>
    <a:srgbClr val="FF3399"/>
    <a:srgbClr val="57257D"/>
    <a:srgbClr val="AC0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606" y="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86AC4-47E6-4A1B-A629-DCC0E9A0C7BC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B9528-E148-4E9A-88FC-D0902E502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49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3B9528-E148-4E9A-88FC-D0902E502FC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91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" y="-10754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6669" y="-113775"/>
            <a:ext cx="8153400" cy="1470025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</a:t>
            </a:r>
            <a:b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общеразвивающего вида №2»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DSCN20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60765" y="5048370"/>
            <a:ext cx="1982696" cy="1727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User\Desktop\20151105_1029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3859" y="4890605"/>
            <a:ext cx="1810252" cy="1859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User\Desktop\DSCN02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46106" y="5074053"/>
            <a:ext cx="1841292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 descr="C:\Users\User\Desktop\ЛЕТО 2018\ИЗОБРАЖЕНИЯ\IMG_226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319626" y="31702"/>
            <a:ext cx="1219200" cy="12192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865" y="2585830"/>
            <a:ext cx="3851178" cy="2567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859" y="2585830"/>
            <a:ext cx="3500650" cy="2333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45" y="5048370"/>
            <a:ext cx="20320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1289458"/>
            <a:ext cx="850131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– КЛАСС</a:t>
            </a:r>
          </a:p>
          <a:p>
            <a:pPr algn="ctr"/>
            <a:r>
              <a:rPr lang="ru-RU" sz="20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«Нетрадиционные приёмы в развитии музыкальности</a:t>
            </a:r>
          </a:p>
          <a:p>
            <a:pPr algn="r"/>
            <a:r>
              <a:rPr lang="ru-RU" sz="20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дошкольного возраста»</a:t>
            </a:r>
            <a:endParaRPr lang="ru-RU" sz="20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21630" y="2209800"/>
            <a:ext cx="4100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РАЗМИНКА</a:t>
            </a:r>
            <a:endParaRPr lang="ru-RU" sz="5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r="181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325880" y="3608338"/>
            <a:ext cx="7467600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509" y="685800"/>
            <a:ext cx="8229600" cy="114300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Игра– упражнение «Угадай-ка»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AC005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AC0056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ln>
                <a:solidFill>
                  <a:srgbClr val="7030A0"/>
                </a:solidFill>
              </a:ln>
              <a:solidFill>
                <a:srgbClr val="AC005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1100" y="1470818"/>
            <a:ext cx="7898674" cy="4525963"/>
          </a:xfrm>
        </p:spPr>
        <p:txBody>
          <a:bodyPr/>
          <a:lstStyle/>
          <a:p>
            <a:pPr algn="just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Музыкальный ритм настолько ярко выражает мелодию, что по нему можно угадать знакомую песню или мелодию. Такая игра развивает мышление, чувство ритма, и слух дошкольника.  Итак, задание: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ритмическому рисунку мелодии, нужно узнать название популярной детской песенки.</a:t>
            </a:r>
            <a:endParaRPr lang="ru-RU" sz="1800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43495" y="4038600"/>
            <a:ext cx="272687" cy="14478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9091" y="4067990"/>
            <a:ext cx="109947" cy="1418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42770" y="4038600"/>
            <a:ext cx="98788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082093" y="4076700"/>
            <a:ext cx="249283" cy="14097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91791" y="4029891"/>
            <a:ext cx="762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745332" y="4064409"/>
            <a:ext cx="87220" cy="1421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109999" y="4059283"/>
            <a:ext cx="125185" cy="14271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450033" y="4062548"/>
            <a:ext cx="151448" cy="1409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03220" y="4038600"/>
            <a:ext cx="762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86440" y="4038600"/>
            <a:ext cx="762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80902" y="4038600"/>
            <a:ext cx="228600" cy="14478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" y="-2177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414431"/>
            <a:ext cx="7086600" cy="1447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sz="2800" dirty="0" smtClean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Детская </a:t>
            </a:r>
            <a:r>
              <a:rPr lang="ru-RU" sz="28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песенка </a:t>
            </a:r>
            <a:r>
              <a:rPr lang="ru-RU" sz="28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8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Маленькой ёлочке»</a:t>
            </a:r>
            <a:endParaRPr lang="ru-RU" sz="28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7286" y="1676400"/>
            <a:ext cx="3124200" cy="426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00634" y="639633"/>
            <a:ext cx="5095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Игра– </a:t>
            </a: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упражнение «Зайчики»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1540" y="1394325"/>
            <a:ext cx="822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Зазвучали жесты наши, а ведь так бывает… Координацию движений, ритм в упражнениях развиваем. При таких звучащих жестах в игре у детей вырабатывается быстрота реакции, внимание,  Итак, задание:</a:t>
            </a:r>
          </a:p>
          <a:p>
            <a:pPr algn="just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Участники, на каждую фразу поочередно выполняют ритмические движения, звучащие жесты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endParaRPr lang="ru-RU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Хлопки;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Шлепки по коленам;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Притопы;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 пальчика над головой.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2656506"/>
            <a:ext cx="2006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24000" y="607367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Поэтическое музицирование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785018"/>
            <a:ext cx="7315200" cy="5287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В такой игре совершенствуются навыки, приобретенные  в работе с речевыми упражнениями, а так же развивается чувство ансамбля, дети учатся различать звучание инструментов по тембрам. 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Итак, задание: участники игры должны озвучить стихотворение, с помощью музыкальных шумовых 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инструментов.</a:t>
            </a:r>
            <a:endParaRPr lang="ru-RU" sz="18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b="1" dirty="0" smtClean="0">
              <a:solidFill>
                <a:srgbClr val="B8005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3200400"/>
            <a:ext cx="7543800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B8005C"/>
                </a:solidFill>
                <a:latin typeface="Times New Roman" pitchFamily="18" charset="0"/>
                <a:cs typeface="Times New Roman" pitchFamily="18" charset="0"/>
              </a:rPr>
              <a:t>Поздней ночью двери пели, песню долгую скрипели,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B8005C"/>
                </a:solidFill>
                <a:latin typeface="Times New Roman" pitchFamily="18" charset="0"/>
                <a:cs typeface="Times New Roman" pitchFamily="18" charset="0"/>
              </a:rPr>
              <a:t>Подпевали половицы – «Нам не спиться, нам не спиться!»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B8005C"/>
                </a:solidFill>
                <a:latin typeface="Times New Roman" pitchFamily="18" charset="0"/>
                <a:cs typeface="Times New Roman" pitchFamily="18" charset="0"/>
              </a:rPr>
              <a:t>Ставни чёрные дрожали  и окошки дребезжали.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2000" b="1" dirty="0" smtClean="0">
                <a:solidFill>
                  <a:srgbClr val="B8005C"/>
                </a:solidFill>
                <a:latin typeface="Times New Roman" pitchFamily="18" charset="0"/>
                <a:cs typeface="Times New Roman" pitchFamily="18" charset="0"/>
              </a:rPr>
              <a:t>И забравшись в уголок, печке песню пел </a:t>
            </a:r>
            <a:r>
              <a:rPr lang="ru-RU" sz="2000" b="1" dirty="0" smtClean="0">
                <a:solidFill>
                  <a:srgbClr val="B8005C"/>
                </a:solidFill>
                <a:latin typeface="Times New Roman" pitchFamily="18" charset="0"/>
                <a:cs typeface="Times New Roman" pitchFamily="18" charset="0"/>
              </a:rPr>
              <a:t>сверчок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6019800" y="4980280"/>
            <a:ext cx="2819400" cy="187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400" y="498902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Игра– упражнение «Поём молча. </a:t>
            </a:r>
            <a:b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Испорченная пластинка»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15993" flipH="1">
            <a:off x="6487051" y="3779640"/>
            <a:ext cx="3035986" cy="3084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5198" y="1471357"/>
            <a:ext cx="8316945" cy="42973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Такое ритмическое упражнение помогает развивать внутренний слух у детей. Итак, задание: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Исполняется фрагмент песни «В траве сидел кузнечик», и одновременно пение сопровождается ритмическими хлопками – затем четная строчка поется про себя, а нечетная в слух: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ТРАВЕ СИДЕЛ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КУЗНЕЧИК,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ТРАВЕ СИДЕЛ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КУЗНЕЧИК.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СОВСЕМ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ОГУРЕЧИК ,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ЗЕЛЁНЕНЬКИЙ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БЫЛ.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ПРЕДСТАВЬТЕ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СЕБЕ, ПРЕДСТАВЬТЕ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СЕБЕ,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СОВСЕМ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ОГРУРЕЧИК. 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ПРЕДСТАВЬТЕ СЕБЕ, ПРЕДСТАВЬТЕ СЕБЕ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ЗЕЛЁНЕНЬКИЙ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БЫЛ!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0"/>
            <a:ext cx="9144000" cy="68580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514" y="4343400"/>
            <a:ext cx="17716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3454" y="78993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Игра– упражнение </a:t>
            </a: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 пантомимы»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19628" y="1289992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Игротренинги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помимо широкого спектра развивающих задач, решают проблему увлекательного и полезного занятия. Подобное коллективное творчество позволяет даже робкому ребёнку проявить себя, тем более, что некоторые роли могут исполнить несколько детей одновременно. Итак, задание: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игры двигаются ритмично под музыку изображая:</a:t>
            </a:r>
          </a:p>
          <a:p>
            <a:pPr algn="just">
              <a:buAutoNum type="arabicPeriod"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Деревянных человечков – как Буратино,  двигаются руками, ногами – как на шарнирах;</a:t>
            </a:r>
          </a:p>
          <a:p>
            <a:pPr algn="just">
              <a:buAutoNum type="arabicPeriod"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Верёвочных человечков - расслабленные мышцы ног, головы, руки двигаются хаотично;</a:t>
            </a:r>
          </a:p>
          <a:p>
            <a:pPr algn="just">
              <a:buAutoNum type="arabicPeriod"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Чугунных человечков - тяжело преступая, напряженно, медленно, суставы неподвижны.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26826" y="5095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9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8029" y="997857"/>
            <a:ext cx="8229600" cy="55626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Движение под музыку обладает положительным влиянием на психику. Психотерапевтическое воздействие основано на создании особой атмосферы эмоциональной теплоты, эмпатии, доверия в процессе работы. Звуки мы изображаем с помощью движений. Исполняем и творим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большим воодушевлением. Итак, задание: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исполняют ритмическую турецкую песню с движением «Арам Зам Зам»: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800" y="413082"/>
            <a:ext cx="59757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32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Танцевальная терапия</a:t>
            </a:r>
            <a:endParaRPr lang="ru-RU" sz="32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6652" y="3039170"/>
            <a:ext cx="7620000" cy="3539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Арам Зам Зам           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хлопок двумя руками в правую сторону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Арам Зам Зам           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хлопок двумя руками в левую сторону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Гули-гули-гули-гули-гули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движение «Карусель», двумя руками в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 Зам Зам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                                         правую сторону, затем в левую сторону</a:t>
            </a:r>
          </a:p>
          <a:p>
            <a:pPr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Ариба                        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щелчок двумя руками в правую сторону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Ариба                        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щелчок двумя руками в левую сторону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Гули-гули-гули-гули-гули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движение «Волна» , двумя руками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 Зам Зам             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вперед   и назад</a:t>
            </a:r>
          </a:p>
          <a:p>
            <a:pPr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Арафи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щелчок двумя руками в правую сторону 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Арафи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щелчок двумя руками в левую сторону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Гули-гули-гули- гули-гули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движение «Волна» , двумя руками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Рам Зам Зам!                                        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вперед и назад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8280" y="710625"/>
            <a:ext cx="5975704" cy="5847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«РЕЛАКСАЦИЯ»</a:t>
            </a:r>
            <a:endParaRPr lang="ru-RU" sz="32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143000"/>
            <a:ext cx="3352800" cy="502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66" name="Picture 18" descr="C:\Users\User\Desktop\DSCN02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-12701"/>
            <a:ext cx="4656644" cy="3492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7" name="Picture 19" descr="C:\Users\User\Desktop\DSCN2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2372" y="0"/>
            <a:ext cx="4590309" cy="3443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8" name="Picture 20" descr="C:\Users\User\Desktop\DSC097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074" y="3443121"/>
            <a:ext cx="4553199" cy="3203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9" name="Picture 21" descr="C:\Users\User\Desktop\20151026_1027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3429000"/>
            <a:ext cx="4576011" cy="3404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" r="11877"/>
          <a:stretch/>
        </p:blipFill>
        <p:spPr>
          <a:xfrm>
            <a:off x="190499" y="123908"/>
            <a:ext cx="8801101" cy="6581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408357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71" y="14514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8144" y="2209800"/>
            <a:ext cx="82914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3600" b="1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228600"/>
            <a:ext cx="10134600" cy="708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309938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2" y="1828800"/>
            <a:ext cx="9183758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853" y="14591"/>
            <a:ext cx="3040857" cy="20272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0"/>
            <a:ext cx="33528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02568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97" y="113211"/>
            <a:ext cx="4437603" cy="3328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126" y="3323093"/>
            <a:ext cx="4280172" cy="352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24" y="3353897"/>
            <a:ext cx="4580275" cy="3435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99" y="113211"/>
            <a:ext cx="4325567" cy="324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007214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Picture 2" descr="C:\Users\User\Desktop\МУЗЫКАЛЬНЫЙ РУКОВОДИТЕЛЬ 2018\изображения, картинки\фоны\31376-Vector_Bulletin_Vol_2_No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Users\User\Desktop\DSCN05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657600"/>
            <a:ext cx="4382866" cy="2919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User\Desktop\IMG_E17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04800"/>
            <a:ext cx="4470400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User\Desktop\20151026_1106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381000"/>
            <a:ext cx="4241800" cy="3181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6" y="3861122"/>
            <a:ext cx="3251200" cy="24384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9" y="-4140"/>
            <a:ext cx="9149519" cy="6862140"/>
          </a:xfrm>
        </p:spPr>
      </p:pic>
      <p:pic>
        <p:nvPicPr>
          <p:cNvPr id="4098" name="Picture 2" descr="C:\Users\User\Desktop\DSCN1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4406" y="2615583"/>
            <a:ext cx="5888563" cy="3756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\Desktop\DSCN27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0499" y="-131"/>
            <a:ext cx="3048000" cy="2286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User\Desktop\DSCN05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04" y="4499"/>
            <a:ext cx="3035656" cy="2276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19" y="2498387"/>
            <a:ext cx="302895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983" y="61776"/>
            <a:ext cx="2913183" cy="2184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МУЗЫКАЛЬНЫЙ РУКОВОДИТЕЛЬ 2018\изображения, картинки\фоны\31376-Vector_Bulletin_Vol_2_No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User\Desktop\DSCN02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304800"/>
            <a:ext cx="4267200" cy="3200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esktop\20151105_1029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81400"/>
            <a:ext cx="38608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User\Desktop\DSCN20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81000"/>
            <a:ext cx="3674290" cy="3209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User\Desktop\20151105_1054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" y="3581400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87200" y="6324600"/>
            <a:ext cx="8229600" cy="4525963"/>
          </a:xfrm>
        </p:spPr>
        <p:txBody>
          <a:bodyPr>
            <a:normAutofit/>
          </a:bodyPr>
          <a:lstStyle/>
          <a:p>
            <a:pPr algn="just"/>
            <a:endParaRPr lang="ru-RU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Стрелка вниз 4"/>
          <p:cNvSpPr/>
          <p:nvPr/>
        </p:nvSpPr>
        <p:spPr>
          <a:xfrm>
            <a:off x="3826873" y="3275330"/>
            <a:ext cx="271054" cy="436358"/>
          </a:xfrm>
          <a:prstGeom prst="downArrow">
            <a:avLst/>
          </a:prstGeom>
          <a:solidFill>
            <a:schemeClr val="accent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97627" y="3385805"/>
            <a:ext cx="4800600" cy="1143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Упражнения,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как приём работы с детьми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трелка вниз 8"/>
          <p:cNvSpPr/>
          <p:nvPr/>
        </p:nvSpPr>
        <p:spPr>
          <a:xfrm rot="2190868">
            <a:off x="2915366" y="4303562"/>
            <a:ext cx="289248" cy="377681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8321702">
            <a:off x="4978366" y="4257680"/>
            <a:ext cx="256823" cy="374992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654152" y="4624996"/>
            <a:ext cx="2133600" cy="48736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традиционные</a:t>
            </a:r>
            <a:r>
              <a:rPr kumimoji="0" lang="ru-RU" sz="16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4343398" y="4552047"/>
            <a:ext cx="2133600" cy="381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600" b="0" i="1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400" i="0" u="none" strike="noStrike" kern="1200" normalizeH="0" baseline="0" noProof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нетрадиционные</a:t>
            </a:r>
            <a:r>
              <a:rPr kumimoji="0" lang="ru-RU" sz="16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6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828800" y="2624191"/>
            <a:ext cx="4572000" cy="56018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Игра, </a:t>
            </a:r>
            <a:br>
              <a:rPr lang="ru-RU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метод работы с детьми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55521" y="711887"/>
            <a:ext cx="63839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  </a:t>
            </a:r>
          </a:p>
          <a:p>
            <a:pPr algn="just"/>
            <a:r>
              <a:rPr lang="ru-RU" sz="20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Знакомство и отработка творческих методов и приёмов в развитии музыкальных способностей у дошкольников.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209</Words>
  <Application>Microsoft Office PowerPoint</Application>
  <PresentationFormat>Экран (4:3)</PresentationFormat>
  <Paragraphs>78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Office Theme</vt:lpstr>
      <vt:lpstr>Муниципальное казенное дошкольное образовательное  учреждение «Детский сад общеразвивающего вида №2»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Игра,  как метод работы с детьми</vt:lpstr>
      <vt:lpstr>Презентация PowerPoint</vt:lpstr>
      <vt:lpstr>Презентация PowerPoint</vt:lpstr>
      <vt:lpstr>Игра– упражнение «Угадай-ка» </vt:lpstr>
      <vt:lpstr>Презентация PowerPoint</vt:lpstr>
      <vt:lpstr>Презентация PowerPoint</vt:lpstr>
      <vt:lpstr>Поэтическое музицирование</vt:lpstr>
      <vt:lpstr>Игра– упражнение «Поём молча.  Испорченная пластинка»</vt:lpstr>
      <vt:lpstr>Игра– упражнение «Театр пантомимы»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40</cp:revision>
  <dcterms:created xsi:type="dcterms:W3CDTF">2018-06-27T06:19:50Z</dcterms:created>
  <dcterms:modified xsi:type="dcterms:W3CDTF">2019-02-11T09:22:15Z</dcterms:modified>
</cp:coreProperties>
</file>