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77" r:id="rId4"/>
    <p:sldId id="278" r:id="rId5"/>
    <p:sldId id="276" r:id="rId6"/>
    <p:sldId id="258" r:id="rId7"/>
    <p:sldId id="259" r:id="rId8"/>
    <p:sldId id="260" r:id="rId9"/>
    <p:sldId id="262" r:id="rId10"/>
    <p:sldId id="271" r:id="rId11"/>
    <p:sldId id="27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4" r:id="rId20"/>
    <p:sldId id="279" r:id="rId21"/>
    <p:sldId id="270" r:id="rId22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6"/>
    <a:srgbClr val="0066CC"/>
    <a:srgbClr val="000099"/>
    <a:srgbClr val="0033CC"/>
    <a:srgbClr val="B8005C"/>
    <a:srgbClr val="FF3399"/>
    <a:srgbClr val="57257D"/>
    <a:srgbClr val="AC00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6" d="100"/>
          <a:sy n="66" d="100"/>
        </p:scale>
        <p:origin x="606" y="1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986AC4-47E6-4A1B-A629-DCC0E9A0C7BC}" type="datetimeFigureOut">
              <a:rPr lang="ru-RU" smtClean="0"/>
              <a:t>11.02.2019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3B9528-E148-4E9A-88FC-D0902E502F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14937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3B9528-E148-4E9A-88FC-D0902E502FC0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21917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add title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2/11/2019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2/11/2019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2/11/2019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2/11/2019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fade thruBlk="1"/>
  </p:transition>
  <p:txStyles>
    <p:titleStyle>
      <a:lvl1pPr algn="ctr" defTabSz="914400" rtl="0" latinLnBrk="0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latinLnBrk="0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latinLnBrk="0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latinLnBrk="0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latinLnBrk="0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latinLnBrk="0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jp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jpeg"/><Relationship Id="rId4" Type="http://schemas.openxmlformats.org/officeDocument/2006/relationships/image" Target="../media/image2.png"/><Relationship Id="rId9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57" y="-107547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66669" y="-113775"/>
            <a:ext cx="8153400" cy="1470025"/>
          </a:xfrm>
        </p:spPr>
        <p:txBody>
          <a:bodyPr>
            <a:normAutofit/>
          </a:bodyPr>
          <a:lstStyle/>
          <a:p>
            <a:r>
              <a:rPr lang="ru-RU" sz="14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Муниципальное казенное дошкольное образовательное  учреждение</a:t>
            </a:r>
            <a:br>
              <a:rPr lang="ru-RU" sz="14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«Детский сад общеразвивающего вида №2»</a:t>
            </a:r>
            <a:endParaRPr lang="ru-RU" sz="1400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C:\Users\User\Desktop\DSCN209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60765" y="5048370"/>
            <a:ext cx="1982696" cy="17277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2" name="Picture 8" descr="C:\Users\User\Desktop\20151105_10290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33859" y="4890605"/>
            <a:ext cx="1810252" cy="18598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0" name="Picture 6" descr="C:\Users\User\Desktop\DSCN024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46106" y="5074053"/>
            <a:ext cx="1841292" cy="1676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5" name="Picture 11" descr="C:\Users\User\Desktop\ЛЕТО 2018\ИЗОБРАЖЕНИЯ\IMG_2260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7319626" y="31702"/>
            <a:ext cx="1219200" cy="1219200"/>
          </a:xfrm>
          <a:prstGeom prst="rect">
            <a:avLst/>
          </a:prstGeom>
          <a:noFill/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8865" y="2585830"/>
            <a:ext cx="3851178" cy="25674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3859" y="2585830"/>
            <a:ext cx="3500650" cy="23337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3545" y="5048370"/>
            <a:ext cx="2032000" cy="152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0" y="1289458"/>
            <a:ext cx="8501312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 smtClean="0">
                <a:ln w="0"/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МАСТЕР – КЛАСС</a:t>
            </a:r>
          </a:p>
          <a:p>
            <a:pPr algn="ctr"/>
            <a:r>
              <a:rPr lang="ru-RU" sz="2000" b="1" dirty="0" smtClean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«Нетрадиционные приёмы в развитии музыкальности</a:t>
            </a:r>
          </a:p>
          <a:p>
            <a:pPr algn="r"/>
            <a:r>
              <a:rPr lang="ru-RU" sz="2000" b="1" dirty="0" smtClean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детей дошкольного возраста»</a:t>
            </a:r>
            <a:endParaRPr lang="ru-RU" sz="2000" b="1" dirty="0">
              <a:ln w="0"/>
              <a:solidFill>
                <a:schemeClr val="tx2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521630" y="2209800"/>
            <a:ext cx="410073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РАЗМИНКА</a:t>
            </a:r>
            <a:endParaRPr lang="ru-RU" sz="5400" b="1" dirty="0">
              <a:ln w="0"/>
              <a:solidFill>
                <a:schemeClr val="tx2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 r="1812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325880" y="3608338"/>
            <a:ext cx="7467600" cy="230832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509" y="685800"/>
            <a:ext cx="8229600" cy="1143000"/>
          </a:xfrm>
        </p:spPr>
        <p:txBody>
          <a:bodyPr>
            <a:norm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2800" b="1" dirty="0" smtClean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Игра– упражнение «Угадай-ка»</a:t>
            </a:r>
            <a:r>
              <a:rPr lang="ru-RU" sz="2800" b="1" dirty="0" smtClean="0">
                <a:ln>
                  <a:solidFill>
                    <a:srgbClr val="7030A0"/>
                  </a:solidFill>
                </a:ln>
                <a:solidFill>
                  <a:srgbClr val="AC0056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ln>
                  <a:solidFill>
                    <a:srgbClr val="7030A0"/>
                  </a:solidFill>
                </a:ln>
                <a:solidFill>
                  <a:srgbClr val="AC0056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i="1" dirty="0">
              <a:ln>
                <a:solidFill>
                  <a:srgbClr val="7030A0"/>
                </a:solidFill>
              </a:ln>
              <a:solidFill>
                <a:srgbClr val="AC005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81100" y="1470818"/>
            <a:ext cx="7898674" cy="4525963"/>
          </a:xfrm>
        </p:spPr>
        <p:txBody>
          <a:bodyPr/>
          <a:lstStyle/>
          <a:p>
            <a:pPr algn="just">
              <a:buNone/>
            </a:pPr>
            <a:r>
              <a:rPr lang="ru-RU" sz="1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ru-RU" sz="1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Музыкальный ритм настолько ярко выражает мелодию, что по нему можно угадать знакомую песню или мелодию. Такая игра развивает мышление, чувство ритма, и слух дошкольника.  Итак, задание:</a:t>
            </a:r>
          </a:p>
          <a:p>
            <a:pPr algn="just">
              <a:buNone/>
            </a:pPr>
            <a:r>
              <a:rPr lang="ru-RU" sz="1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ru-RU" sz="1800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 ритмическому рисунку мелодии, нужно узнать название популярной детской песенки.</a:t>
            </a:r>
            <a:endParaRPr lang="ru-RU" sz="1800" i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043495" y="4038600"/>
            <a:ext cx="272687" cy="14478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349091" y="4067990"/>
            <a:ext cx="109947" cy="14184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4742770" y="4038600"/>
            <a:ext cx="98788" cy="1447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8082093" y="4076700"/>
            <a:ext cx="249283" cy="14097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5091791" y="4029891"/>
            <a:ext cx="76200" cy="1447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6745332" y="4064409"/>
            <a:ext cx="87220" cy="14219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7109999" y="4059283"/>
            <a:ext cx="125185" cy="14271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7450033" y="4062548"/>
            <a:ext cx="151448" cy="14097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2903220" y="4038600"/>
            <a:ext cx="76200" cy="1447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2586440" y="4038600"/>
            <a:ext cx="76200" cy="1447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1780902" y="4038600"/>
            <a:ext cx="228600" cy="14478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34" y="-2177"/>
            <a:ext cx="9144000" cy="6858000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905000" y="414431"/>
            <a:ext cx="7086600" cy="1447800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endParaRPr lang="ru-RU" sz="2800" dirty="0" smtClean="0">
              <a:ln w="0"/>
              <a:solidFill>
                <a:schemeClr val="tx2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2800" b="1" dirty="0" smtClean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Детская </a:t>
            </a:r>
            <a:r>
              <a:rPr lang="ru-RU" sz="2800" b="1" dirty="0" smtClean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песенка </a:t>
            </a:r>
            <a:r>
              <a:rPr lang="ru-RU" sz="2800" b="1" dirty="0" smtClean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buNone/>
            </a:pPr>
            <a:r>
              <a:rPr lang="ru-RU" sz="2800" b="1" dirty="0" smtClean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800" b="1" dirty="0" smtClean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Маленькой ёлочке»</a:t>
            </a:r>
            <a:endParaRPr lang="ru-RU" sz="2800" b="1" dirty="0">
              <a:ln w="0"/>
              <a:solidFill>
                <a:schemeClr val="tx2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87286" y="1676400"/>
            <a:ext cx="3124200" cy="42662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9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100634" y="639633"/>
            <a:ext cx="509513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ctr">
              <a:buFont typeface="Wingdings" panose="05000000000000000000" pitchFamily="2" charset="2"/>
              <a:buChar char="ü"/>
            </a:pPr>
            <a:r>
              <a:rPr lang="ru-RU" sz="2400" b="1" dirty="0" smtClean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Игра– </a:t>
            </a:r>
            <a:r>
              <a:rPr lang="ru-RU" sz="2400" b="1" dirty="0" smtClean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упражнение «Зайчики»</a:t>
            </a:r>
            <a:endParaRPr lang="ru-RU" sz="2400" b="1" dirty="0">
              <a:ln w="0"/>
              <a:solidFill>
                <a:schemeClr val="tx2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91540" y="1394325"/>
            <a:ext cx="82296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Зазвучали жесты наши, а ведь так бывает… Координацию движений, ритм в упражнениях развиваем. При таких звучащих жестах в игре у детей вырабатывается быстрота реакции, внимание,  Итак, задание:</a:t>
            </a:r>
          </a:p>
          <a:p>
            <a:pPr algn="just">
              <a:buNone/>
            </a:pPr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Участники, на каждую фразу поочередно выполняют ритмические движения, звучащие жесты</a:t>
            </a:r>
            <a:r>
              <a:rPr lang="ru-RU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>
              <a:buNone/>
            </a:pPr>
            <a:endParaRPr lang="ru-RU" i="1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AutoNum type="arabicPeriod"/>
            </a:pPr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Хлопки;</a:t>
            </a:r>
          </a:p>
          <a:p>
            <a:pPr marL="342900" indent="-342900" algn="just">
              <a:buAutoNum type="arabicPeriod"/>
            </a:pPr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Шлепки по коленам;</a:t>
            </a:r>
          </a:p>
          <a:p>
            <a:pPr marL="342900" indent="-342900" algn="just">
              <a:buAutoNum type="arabicPeriod"/>
            </a:pPr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Притопы;</a:t>
            </a:r>
          </a:p>
          <a:p>
            <a:pPr marL="342900" indent="-342900" algn="just">
              <a:buAutoNum type="arabicPeriod"/>
            </a:pPr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Два пальчика над головой. </a:t>
            </a:r>
            <a:endParaRPr lang="ru-RU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343400" y="2656506"/>
            <a:ext cx="20066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524000" y="607367"/>
            <a:ext cx="8229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ü"/>
            </a:pPr>
            <a:r>
              <a:rPr lang="ru-RU" sz="2400" b="1" dirty="0" smtClean="0">
                <a:ln w="0"/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Поэтическое музицирование</a:t>
            </a:r>
            <a:endParaRPr lang="ru-RU" sz="24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524000" y="785018"/>
            <a:ext cx="7315200" cy="5287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</a:t>
            </a:r>
          </a:p>
          <a:p>
            <a:pPr algn="just">
              <a:buNone/>
            </a:pPr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	В такой игре совершенствуются навыки, приобретенные  в работе с речевыми упражнениями, а так же развивается чувство ансамбля, дети учатся различать звучание инструментов по тембрам. </a:t>
            </a:r>
          </a:p>
          <a:p>
            <a:pPr algn="just">
              <a:buNone/>
            </a:pPr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8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Итак, задание: участники игры должны озвучить стихотворение, с помощью музыкальных шумовых </a:t>
            </a:r>
            <a:r>
              <a:rPr lang="ru-RU" sz="18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инструментов.</a:t>
            </a:r>
            <a:endParaRPr lang="ru-RU" sz="1800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2000" b="1" dirty="0" smtClean="0">
              <a:solidFill>
                <a:srgbClr val="B8005C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1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19200" y="3200400"/>
            <a:ext cx="7543800" cy="193899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None/>
            </a:pPr>
            <a:r>
              <a:rPr lang="ru-RU" sz="2000" b="1" dirty="0" smtClean="0">
                <a:solidFill>
                  <a:srgbClr val="B8005C"/>
                </a:solidFill>
                <a:latin typeface="Times New Roman" pitchFamily="18" charset="0"/>
                <a:cs typeface="Times New Roman" pitchFamily="18" charset="0"/>
              </a:rPr>
              <a:t>Поздней ночью двери пели, песню долгую скрипели,</a:t>
            </a:r>
          </a:p>
          <a:p>
            <a:pPr algn="ctr">
              <a:lnSpc>
                <a:spcPct val="150000"/>
              </a:lnSpc>
              <a:buNone/>
            </a:pPr>
            <a:r>
              <a:rPr lang="ru-RU" sz="2000" b="1" dirty="0" smtClean="0">
                <a:solidFill>
                  <a:srgbClr val="B8005C"/>
                </a:solidFill>
                <a:latin typeface="Times New Roman" pitchFamily="18" charset="0"/>
                <a:cs typeface="Times New Roman" pitchFamily="18" charset="0"/>
              </a:rPr>
              <a:t>Подпевали половицы – «Нам не спиться, нам не спиться!»</a:t>
            </a:r>
          </a:p>
          <a:p>
            <a:pPr algn="ctr">
              <a:lnSpc>
                <a:spcPct val="150000"/>
              </a:lnSpc>
              <a:buNone/>
            </a:pPr>
            <a:r>
              <a:rPr lang="ru-RU" sz="2000" b="1" dirty="0" smtClean="0">
                <a:solidFill>
                  <a:srgbClr val="B8005C"/>
                </a:solidFill>
                <a:latin typeface="Times New Roman" pitchFamily="18" charset="0"/>
                <a:cs typeface="Times New Roman" pitchFamily="18" charset="0"/>
              </a:rPr>
              <a:t>Ставни чёрные дрожали  и окошки дребезжали.</a:t>
            </a:r>
          </a:p>
          <a:p>
            <a:pPr algn="ctr">
              <a:lnSpc>
                <a:spcPct val="150000"/>
              </a:lnSpc>
              <a:buNone/>
            </a:pPr>
            <a:r>
              <a:rPr lang="ru-RU" sz="2000" b="1" dirty="0" smtClean="0">
                <a:solidFill>
                  <a:srgbClr val="B8005C"/>
                </a:solidFill>
                <a:latin typeface="Times New Roman" pitchFamily="18" charset="0"/>
                <a:cs typeface="Times New Roman" pitchFamily="18" charset="0"/>
              </a:rPr>
              <a:t>И забравшись в уголок, печке песню пел </a:t>
            </a:r>
            <a:r>
              <a:rPr lang="ru-RU" sz="2000" b="1" dirty="0" smtClean="0">
                <a:solidFill>
                  <a:srgbClr val="B8005C"/>
                </a:solidFill>
                <a:latin typeface="Times New Roman" pitchFamily="18" charset="0"/>
                <a:cs typeface="Times New Roman" pitchFamily="18" charset="0"/>
              </a:rPr>
              <a:t>сверчок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endPara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10000"/>
          </a:blip>
          <a:srcRect/>
          <a:stretch>
            <a:fillRect/>
          </a:stretch>
        </p:blipFill>
        <p:spPr bwMode="auto">
          <a:xfrm>
            <a:off x="6019800" y="4980280"/>
            <a:ext cx="2819400" cy="1877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1" y="0"/>
            <a:ext cx="9144000" cy="6858000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295400" y="498902"/>
            <a:ext cx="8229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ü"/>
            </a:pPr>
            <a:r>
              <a:rPr lang="ru-RU" sz="2400" b="1" dirty="0" smtClean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Игра– упражнение «Поём молча. </a:t>
            </a:r>
            <a:br>
              <a:rPr lang="ru-RU" sz="2400" b="1" dirty="0" smtClean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Испорченная пластинка»</a:t>
            </a:r>
            <a:endParaRPr lang="ru-RU" sz="2400" b="1" dirty="0">
              <a:ln w="0"/>
              <a:solidFill>
                <a:schemeClr val="tx2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215993" flipH="1">
            <a:off x="6487051" y="3779640"/>
            <a:ext cx="3035986" cy="3084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45198" y="1471357"/>
            <a:ext cx="8316945" cy="4297363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Такое ритмическое упражнение помогает развивать внутренний слух у детей. Итак, задание:</a:t>
            </a:r>
          </a:p>
          <a:p>
            <a:pPr algn="just">
              <a:buNone/>
            </a:pPr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	Исполняется фрагмент песни «В траве сидел кузнечик», и одновременно пение сопровождается ритмическими хлопками – затем четная строчка поется про себя, а нечетная в слух:</a:t>
            </a:r>
          </a:p>
          <a:p>
            <a:pPr>
              <a:buNone/>
            </a:pPr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ТРАВЕ СИДЕЛ </a:t>
            </a:r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КУЗНЕЧИК,</a:t>
            </a:r>
            <a:endParaRPr lang="ru-RU" sz="18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ТРАВЕ СИДЕЛ </a:t>
            </a:r>
            <a:r>
              <a:rPr lang="ru-RU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КУЗНЕЧИК.</a:t>
            </a:r>
            <a:endParaRPr lang="ru-RU" sz="1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СОВСЕМ </a:t>
            </a:r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КАК </a:t>
            </a:r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ОГУРЕЧИК ,</a:t>
            </a:r>
          </a:p>
          <a:p>
            <a:pPr>
              <a:buNone/>
            </a:pPr>
            <a:r>
              <a:rPr lang="ru-RU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ЗЕЛЁНЕНЬКИЙ </a:t>
            </a:r>
            <a:r>
              <a:rPr lang="ru-RU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ОН </a:t>
            </a:r>
            <a:r>
              <a:rPr lang="ru-RU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БЫЛ.</a:t>
            </a:r>
          </a:p>
          <a:p>
            <a:pPr>
              <a:buNone/>
            </a:pPr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ПРЕДСТАВЬТЕ </a:t>
            </a:r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СЕБЕ, ПРЕДСТАВЬТЕ </a:t>
            </a:r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СЕБЕ,</a:t>
            </a:r>
            <a:endParaRPr lang="ru-RU" sz="1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СОВСЕМ </a:t>
            </a:r>
            <a:r>
              <a:rPr lang="ru-RU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КАК </a:t>
            </a:r>
            <a:r>
              <a:rPr lang="ru-RU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ОГРУРЕЧИК. </a:t>
            </a:r>
            <a:endParaRPr lang="ru-RU" sz="1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ПРЕДСТАВЬТЕ СЕБЕ, ПРЕДСТАВЬТЕ СЕБЕ</a:t>
            </a:r>
          </a:p>
          <a:p>
            <a:pPr>
              <a:buNone/>
            </a:pPr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ЗЕЛЁНЕНЬКИЙ </a:t>
            </a:r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ОН </a:t>
            </a:r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БЫЛ!</a:t>
            </a:r>
            <a:endParaRPr lang="ru-RU" sz="1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9" y="0"/>
            <a:ext cx="9144000" cy="6858000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14514" y="4343400"/>
            <a:ext cx="177165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143454" y="789930"/>
            <a:ext cx="8229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ü"/>
            </a:pPr>
            <a:r>
              <a:rPr lang="ru-RU" sz="2400" b="1" dirty="0" smtClean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Игра– упражнение </a:t>
            </a:r>
            <a:r>
              <a:rPr lang="ru-RU" sz="2400" b="1" dirty="0" smtClean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400" b="1" dirty="0" smtClean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Театр пантомимы»</a:t>
            </a:r>
            <a:endParaRPr lang="ru-RU" sz="2400" b="1" dirty="0">
              <a:ln w="0"/>
              <a:solidFill>
                <a:schemeClr val="tx2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19628" y="1289992"/>
            <a:ext cx="8229600" cy="4525963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ru-RU" sz="1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Игротренинги</a:t>
            </a:r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– помимо широкого спектра развивающих задач, решают проблему увлекательного и полезного занятия. Подобное коллективное творчество позволяет даже робкому ребёнку проявить себя, тем более, что некоторые роли могут исполнить несколько детей одновременно. Итак, задание:</a:t>
            </a:r>
          </a:p>
          <a:p>
            <a:pPr algn="just">
              <a:buNone/>
            </a:pPr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ru-RU" sz="18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Участники игры двигаются ритмично под музыку изображая:</a:t>
            </a:r>
          </a:p>
          <a:p>
            <a:pPr algn="just">
              <a:buAutoNum type="arabicPeriod"/>
            </a:pPr>
            <a:r>
              <a:rPr lang="ru-RU" sz="18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Деревянных человечков – как Буратино,  двигаются руками, ногами – как на шарнирах;</a:t>
            </a:r>
          </a:p>
          <a:p>
            <a:pPr algn="just">
              <a:buAutoNum type="arabicPeriod"/>
            </a:pPr>
            <a:r>
              <a:rPr lang="ru-RU" sz="18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Верёвочных человечков - расслабленные мышцы ног, головы, руки двигаются хаотично;</a:t>
            </a:r>
          </a:p>
          <a:p>
            <a:pPr algn="just">
              <a:buAutoNum type="arabicPeriod"/>
            </a:pPr>
            <a:r>
              <a:rPr lang="ru-RU" sz="18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Чугунных человечков - тяжело преступая, напряженно, медленно, суставы неподвижны.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826826" y="5095"/>
            <a:ext cx="14478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29" y="0"/>
            <a:ext cx="9144000" cy="6858000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18029" y="997857"/>
            <a:ext cx="8229600" cy="5562600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Движение под музыку обладает положительным влиянием на психику. Психотерапевтическое воздействие основано на создании особой атмосферы эмоциональной теплоты, эмпатии, доверия в процессе работы. Звуки мы изображаем с помощью движений. Исполняем и творим</a:t>
            </a:r>
            <a:r>
              <a:rPr lang="ru-RU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 большим воодушевлением. Итак, задание:</a:t>
            </a:r>
          </a:p>
          <a:p>
            <a:pPr algn="just">
              <a:buNone/>
            </a:pP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ru-RU" sz="18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Участники исполняют ритмическую турецкую песню с движением «Арам Зам Зам»:</a:t>
            </a:r>
          </a:p>
          <a:p>
            <a:pPr>
              <a:buNone/>
            </a:pPr>
            <a:endPara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828800" y="413082"/>
            <a:ext cx="597570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457200" indent="-457200" algn="ctr">
              <a:buFont typeface="Wingdings" panose="05000000000000000000" pitchFamily="2" charset="2"/>
              <a:buChar char="ü"/>
            </a:pPr>
            <a:r>
              <a:rPr lang="ru-RU" sz="3200" b="1" dirty="0" smtClean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Танцевальная терапия</a:t>
            </a:r>
            <a:endParaRPr lang="ru-RU" sz="3200" b="1" dirty="0">
              <a:ln w="0"/>
              <a:solidFill>
                <a:schemeClr val="tx2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06652" y="3039170"/>
            <a:ext cx="7620000" cy="353943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Арам Зам Зам                                        </a:t>
            </a:r>
            <a:r>
              <a:rPr lang="ru-RU" sz="16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хлопок двумя руками в правую сторону</a:t>
            </a:r>
          </a:p>
          <a:p>
            <a:pPr>
              <a:buNone/>
            </a:pP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Арам Зам Зам                                        </a:t>
            </a:r>
            <a:r>
              <a:rPr lang="ru-RU" sz="16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хлопок двумя руками в левую сторону</a:t>
            </a:r>
          </a:p>
          <a:p>
            <a:pPr>
              <a:buNone/>
            </a:pP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Гули-гули-гули-гули-гули                  </a:t>
            </a:r>
            <a:r>
              <a:rPr lang="ru-RU" sz="16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движение «Карусель», двумя руками в</a:t>
            </a:r>
          </a:p>
          <a:p>
            <a:pPr>
              <a:buNone/>
            </a:pP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Рам Зам Зам</a:t>
            </a:r>
            <a:r>
              <a:rPr lang="ru-RU" sz="16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!                                         правую сторону, затем в левую сторону</a:t>
            </a:r>
          </a:p>
          <a:p>
            <a:pPr>
              <a:buNone/>
            </a:pPr>
            <a:endParaRPr lang="ru-RU" sz="16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Ариба                                                     </a:t>
            </a:r>
            <a:r>
              <a:rPr lang="ru-RU" sz="16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щелчок двумя руками в правую сторону</a:t>
            </a:r>
            <a:endParaRPr lang="ru-RU" sz="16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Ариба                                                     </a:t>
            </a:r>
            <a:r>
              <a:rPr lang="ru-RU" sz="16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щелчок двумя руками в левую сторону</a:t>
            </a:r>
            <a:endParaRPr lang="ru-RU" sz="16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Гули-гули-гули-гули-гули                </a:t>
            </a:r>
            <a:r>
              <a:rPr lang="ru-RU" sz="16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движение «Волна» , двумя руками</a:t>
            </a:r>
          </a:p>
          <a:p>
            <a:pPr>
              <a:buNone/>
            </a:pP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Рам Зам Зам                                          </a:t>
            </a:r>
            <a:r>
              <a:rPr lang="ru-RU" sz="16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вперед   и назад</a:t>
            </a:r>
          </a:p>
          <a:p>
            <a:pPr>
              <a:buNone/>
            </a:pPr>
            <a:endParaRPr lang="ru-RU" sz="16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1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Арафи</a:t>
            </a:r>
            <a:r>
              <a:rPr lang="ru-RU" sz="16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щелчок двумя руками в правую сторону  </a:t>
            </a:r>
            <a:endParaRPr lang="ru-RU" sz="16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1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Арафи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</a:t>
            </a:r>
            <a:r>
              <a:rPr lang="ru-RU" sz="16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щелчок двумя руками в левую сторону</a:t>
            </a:r>
            <a:endParaRPr lang="ru-RU" sz="16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Гули-гули-гули- гули-гули</a:t>
            </a:r>
            <a:r>
              <a:rPr lang="ru-RU" sz="16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движение «Волна» , двумя руками</a:t>
            </a:r>
            <a:endParaRPr lang="ru-RU" sz="16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Рам Зам Зам!                                         </a:t>
            </a:r>
            <a:r>
              <a:rPr lang="ru-RU" sz="16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вперед и назад</a:t>
            </a: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9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478280" y="710625"/>
            <a:ext cx="5975704" cy="58477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dirty="0" smtClean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«РЕЛАКСАЦИЯ»</a:t>
            </a:r>
            <a:endParaRPr lang="ru-RU" sz="3200" b="1" dirty="0">
              <a:ln w="0"/>
              <a:solidFill>
                <a:schemeClr val="tx2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14600" y="1143000"/>
            <a:ext cx="3352800" cy="5026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66" name="Picture 18" descr="C:\Users\User\Desktop\DSCN028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5800" y="-12701"/>
            <a:ext cx="4656644" cy="34928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67" name="Picture 19" descr="C:\Users\User\Desktop\DSCN214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42372" y="0"/>
            <a:ext cx="4590309" cy="34431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68" name="Picture 20" descr="C:\Users\User\Desktop\DSC0974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074" y="3443121"/>
            <a:ext cx="4553199" cy="32037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69" name="Picture 21" descr="C:\Users\User\Desktop\20151026_10271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5800" y="3429000"/>
            <a:ext cx="4576011" cy="34044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9" r="11877"/>
          <a:stretch/>
        </p:blipFill>
        <p:spPr>
          <a:xfrm>
            <a:off x="190499" y="123908"/>
            <a:ext cx="8801101" cy="65816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54083576"/>
      </p:ext>
    </p:extLst>
  </p:cSld>
  <p:clrMapOvr>
    <a:masterClrMapping/>
  </p:clrMapOvr>
  <p:transition spd="slow">
    <p:fade thruBlk="1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71" y="14514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98144" y="2209800"/>
            <a:ext cx="829142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СПАСИБО ЗА ВНИМАНИЕ</a:t>
            </a:r>
            <a:r>
              <a:rPr lang="ru-RU" sz="3600" b="1" dirty="0" smtClean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!</a:t>
            </a:r>
            <a:endParaRPr lang="ru-RU" sz="3600" b="1" dirty="0">
              <a:ln w="0"/>
              <a:solidFill>
                <a:schemeClr val="tx2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-228600"/>
            <a:ext cx="10134600" cy="7086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53099381"/>
      </p:ext>
    </p:extLst>
  </p:cSld>
  <p:clrMapOvr>
    <a:masterClrMapping/>
  </p:clrMapOvr>
  <p:transition spd="slow">
    <p:fade thruBlk="1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22" y="1828800"/>
            <a:ext cx="9183758" cy="5029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4853" y="14591"/>
            <a:ext cx="3040857" cy="20272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0"/>
            <a:ext cx="3352800" cy="2514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048000" cy="228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50256883"/>
      </p:ext>
    </p:extLst>
  </p:cSld>
  <p:clrMapOvr>
    <a:masterClrMapping/>
  </p:clrMapOvr>
  <p:transition spd="slow">
    <p:fade thruBlk="1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97" y="113211"/>
            <a:ext cx="4437603" cy="33282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4126" y="3323093"/>
            <a:ext cx="4280172" cy="35281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24" y="3353897"/>
            <a:ext cx="4580275" cy="34352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399" y="113211"/>
            <a:ext cx="4325567" cy="32441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40072146"/>
      </p:ext>
    </p:extLst>
  </p:cSld>
  <p:clrMapOvr>
    <a:masterClrMapping/>
  </p:clrMapOvr>
  <p:transition spd="slow">
    <p:fade thruBlk="1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pic>
        <p:nvPicPr>
          <p:cNvPr id="4" name="Picture 2" descr="C:\Users\User\Desktop\МУЗЫКАЛЬНЫЙ РУКОВОДИТЕЛЬ 2018\изображения, картинки\фоны\31376-Vector_Bulletin_Vol_2_No_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075" name="Picture 3" descr="C:\Users\User\Desktop\DSCN053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43400" y="3657600"/>
            <a:ext cx="4382866" cy="29195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6" name="Picture 4" descr="C:\Users\User\Desktop\IMG_E173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" y="304800"/>
            <a:ext cx="4470400" cy="3352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7" name="Picture 5" descr="C:\Users\User\Desktop\20151026_11061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00600" y="381000"/>
            <a:ext cx="4241800" cy="31813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396" y="3861122"/>
            <a:ext cx="3251200" cy="2438400"/>
          </a:xfrm>
          <a:prstGeom prst="rect">
            <a:avLst/>
          </a:prstGeom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19" y="-4140"/>
            <a:ext cx="9149519" cy="6862140"/>
          </a:xfrm>
        </p:spPr>
      </p:pic>
      <p:pic>
        <p:nvPicPr>
          <p:cNvPr id="4098" name="Picture 2" descr="C:\Users\User\Desktop\DSCN173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94406" y="2615583"/>
            <a:ext cx="5888563" cy="37565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0" name="Picture 4" descr="C:\Users\User\Desktop\DSCN279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0499" y="-131"/>
            <a:ext cx="3048000" cy="22862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1" name="Picture 5" descr="C:\Users\User\Desktop\DSCN052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304" y="4499"/>
            <a:ext cx="3035656" cy="22769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19" y="2498387"/>
            <a:ext cx="3028950" cy="4038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0983" y="61776"/>
            <a:ext cx="2913183" cy="21848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User\Desktop\МУЗЫКАЛЬНЫЙ РУКОВОДИТЕЛЬ 2018\изображения, картинки\фоны\31376-Vector_Bulletin_Vol_2_No_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122" name="Picture 2" descr="C:\Users\User\Desktop\DSCN029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43400" y="304800"/>
            <a:ext cx="4267200" cy="32007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3" name="Picture 3" descr="C:\Users\User\Desktop\20151105_10290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3581400"/>
            <a:ext cx="3860800" cy="2895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4" name="Picture 4" descr="C:\Users\User\Desktop\DSCN209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" y="381000"/>
            <a:ext cx="3674290" cy="32099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5" name="Picture 5" descr="C:\Users\User\Desktop\20151105_10541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3400" y="3581400"/>
            <a:ext cx="3962400" cy="2971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887200" y="6324600"/>
            <a:ext cx="8229600" cy="4525963"/>
          </a:xfrm>
        </p:spPr>
        <p:txBody>
          <a:bodyPr>
            <a:normAutofit/>
          </a:bodyPr>
          <a:lstStyle/>
          <a:p>
            <a:pPr algn="just"/>
            <a:endParaRPr lang="ru-RU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5" name="Стрелка вниз 4"/>
          <p:cNvSpPr/>
          <p:nvPr/>
        </p:nvSpPr>
        <p:spPr>
          <a:xfrm>
            <a:off x="3826873" y="3275330"/>
            <a:ext cx="271054" cy="436358"/>
          </a:xfrm>
          <a:prstGeom prst="downArrow">
            <a:avLst/>
          </a:prstGeom>
          <a:solidFill>
            <a:schemeClr val="accent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697627" y="3385805"/>
            <a:ext cx="4800600" cy="114300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Упражнения,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как приём работы с детьми</a:t>
            </a:r>
            <a:endParaRPr kumimoji="0" lang="ru-RU" sz="16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Стрелка вниз 8"/>
          <p:cNvSpPr/>
          <p:nvPr/>
        </p:nvSpPr>
        <p:spPr>
          <a:xfrm rot="2190868">
            <a:off x="2915366" y="4303562"/>
            <a:ext cx="289248" cy="377681"/>
          </a:xfrm>
          <a:prstGeom prst="downArrow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низ 10"/>
          <p:cNvSpPr/>
          <p:nvPr/>
        </p:nvSpPr>
        <p:spPr>
          <a:xfrm rot="18321702">
            <a:off x="4978366" y="4257680"/>
            <a:ext cx="256823" cy="374992"/>
          </a:xfrm>
          <a:prstGeom prst="downArrow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1654152" y="4624996"/>
            <a:ext cx="2133600" cy="48736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600" i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i="0" u="none" strike="noStrike" kern="1200" normalizeH="0" baseline="0" noProof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традиционные</a:t>
            </a:r>
            <a:r>
              <a:rPr kumimoji="0" lang="ru-RU" sz="1600" b="1" i="0" u="none" strike="noStrike" kern="1200" cap="all" spc="0" normalizeH="0" baseline="0" noProof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1600" b="1" i="0" u="none" strike="noStrike" kern="1200" cap="all" spc="0" normalizeH="0" baseline="0" noProof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4343398" y="4552047"/>
            <a:ext cx="2133600" cy="38100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1" u="none" strike="noStrike" kern="1200" cap="all" spc="0" normalizeH="0" baseline="0" noProof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ru-RU" sz="1600" b="0" i="1" u="none" strike="noStrike" kern="1200" cap="all" spc="0" normalizeH="0" baseline="0" noProof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sz="1400" i="0" u="none" strike="noStrike" kern="1200" normalizeH="0" baseline="0" noProof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нетрадиционные</a:t>
            </a:r>
            <a:r>
              <a:rPr kumimoji="0" lang="ru-RU" sz="1600" b="1" i="0" u="none" strike="noStrike" kern="1200" cap="all" spc="0" normalizeH="0" baseline="0" noProof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1600" b="1" i="0" u="none" strike="noStrike" kern="1200" cap="all" spc="0" normalizeH="0" baseline="0" noProof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60000"/>
                  <a:lumOff val="4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1828800" y="2624191"/>
            <a:ext cx="4572000" cy="560188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Игра, </a:t>
            </a:r>
            <a:br>
              <a:rPr lang="ru-RU" sz="28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как метод работы с детьми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255521" y="711887"/>
            <a:ext cx="638392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Цель:  </a:t>
            </a:r>
          </a:p>
          <a:p>
            <a:pPr algn="just"/>
            <a:r>
              <a:rPr lang="ru-RU" sz="200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2000" b="1" dirty="0">
                <a:ln w="0"/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Знакомство и отработка творческих методов и приёмов в развитии музыкальных способностей у дошкольников.</a:t>
            </a: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839</TotalTime>
  <Words>209</Words>
  <Application>Microsoft Office PowerPoint</Application>
  <PresentationFormat>Экран (4:3)</PresentationFormat>
  <Paragraphs>78</Paragraphs>
  <Slides>21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6" baseType="lpstr">
      <vt:lpstr>Arial</vt:lpstr>
      <vt:lpstr>Calibri</vt:lpstr>
      <vt:lpstr>Times New Roman</vt:lpstr>
      <vt:lpstr>Wingdings</vt:lpstr>
      <vt:lpstr>Office Theme</vt:lpstr>
      <vt:lpstr>Муниципальное казенное дошкольное образовательное  учреждение «Детский сад общеразвивающего вида №2»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Игра,  как метод работы с детьми</vt:lpstr>
      <vt:lpstr>Презентация PowerPoint</vt:lpstr>
      <vt:lpstr>Презентация PowerPoint</vt:lpstr>
      <vt:lpstr>Игра– упражнение «Угадай-ка» </vt:lpstr>
      <vt:lpstr>Презентация PowerPoint</vt:lpstr>
      <vt:lpstr>Презентация PowerPoint</vt:lpstr>
      <vt:lpstr>Поэтическое музицирование</vt:lpstr>
      <vt:lpstr>Игра– упражнение «Поём молча.  Испорченная пластинка»</vt:lpstr>
      <vt:lpstr>Игра– упражнение «Театр пантомимы»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40</cp:revision>
  <dcterms:created xsi:type="dcterms:W3CDTF">2018-06-27T06:19:50Z</dcterms:created>
  <dcterms:modified xsi:type="dcterms:W3CDTF">2019-02-11T09:22:15Z</dcterms:modified>
</cp:coreProperties>
</file>