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0" r:id="rId5"/>
    <p:sldId id="259" r:id="rId6"/>
    <p:sldId id="260" r:id="rId7"/>
    <p:sldId id="296" r:id="rId8"/>
    <p:sldId id="282" r:id="rId9"/>
    <p:sldId id="265" r:id="rId10"/>
    <p:sldId id="281" r:id="rId11"/>
    <p:sldId id="289" r:id="rId12"/>
    <p:sldId id="263" r:id="rId13"/>
    <p:sldId id="277" r:id="rId14"/>
    <p:sldId id="283" r:id="rId15"/>
    <p:sldId id="284" r:id="rId16"/>
    <p:sldId id="287" r:id="rId17"/>
    <p:sldId id="268" r:id="rId18"/>
    <p:sldId id="285" r:id="rId19"/>
    <p:sldId id="288" r:id="rId20"/>
    <p:sldId id="294" r:id="rId21"/>
    <p:sldId id="29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0B46-F65F-4E60-A4A9-54F58DCC8DD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38B5-9C4C-40A3-92E6-1387E4CB4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61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0B46-F65F-4E60-A4A9-54F58DCC8DD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38B5-9C4C-40A3-92E6-1387E4CB4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36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0B46-F65F-4E60-A4A9-54F58DCC8DD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38B5-9C4C-40A3-92E6-1387E4CB4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01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0B46-F65F-4E60-A4A9-54F58DCC8DD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38B5-9C4C-40A3-92E6-1387E4CB4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62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0B46-F65F-4E60-A4A9-54F58DCC8DD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38B5-9C4C-40A3-92E6-1387E4CB4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77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0B46-F65F-4E60-A4A9-54F58DCC8DD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38B5-9C4C-40A3-92E6-1387E4CB4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77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0B46-F65F-4E60-A4A9-54F58DCC8DD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38B5-9C4C-40A3-92E6-1387E4CB4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55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0B46-F65F-4E60-A4A9-54F58DCC8DD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38B5-9C4C-40A3-92E6-1387E4CB4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4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0B46-F65F-4E60-A4A9-54F58DCC8DD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38B5-9C4C-40A3-92E6-1387E4CB4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26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0B46-F65F-4E60-A4A9-54F58DCC8DD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38B5-9C4C-40A3-92E6-1387E4CB4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73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0B46-F65F-4E60-A4A9-54F58DCC8DD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38B5-9C4C-40A3-92E6-1387E4CB4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20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30B46-F65F-4E60-A4A9-54F58DCC8DD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338B5-9C4C-40A3-92E6-1387E4CB4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23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352928" cy="1008111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Муниципальное казенное дошкольное образовательное учреждение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«Детский сад общеразвивающего вида №2»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80920" cy="4536504"/>
          </a:xfrm>
        </p:spPr>
        <p:txBody>
          <a:bodyPr>
            <a:normAutofit fontScale="62500" lnSpcReduction="20000"/>
          </a:bodyPr>
          <a:lstStyle/>
          <a:p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sz="7700" b="1" i="1" dirty="0" smtClean="0">
                <a:solidFill>
                  <a:schemeClr val="accent1">
                    <a:lumMod val="50000"/>
                  </a:schemeClr>
                </a:solidFill>
              </a:rPr>
              <a:t>Применение методов нейропсихологии в работе с детьми дошкольного возраста</a:t>
            </a:r>
          </a:p>
          <a:p>
            <a:pPr algn="r"/>
            <a:endParaRPr lang="ru-RU" sz="2000" b="1" i="1" dirty="0" smtClean="0">
              <a:solidFill>
                <a:srgbClr val="002060"/>
              </a:solidFill>
            </a:endParaRPr>
          </a:p>
          <a:p>
            <a:pPr algn="r"/>
            <a:endParaRPr lang="ru-RU" sz="2400" b="1" i="1" dirty="0" smtClean="0">
              <a:solidFill>
                <a:srgbClr val="002060"/>
              </a:solidFill>
            </a:endParaRPr>
          </a:p>
          <a:p>
            <a:pPr algn="r"/>
            <a:endParaRPr lang="ru-RU" sz="2900" b="1" i="1" dirty="0" smtClean="0">
              <a:solidFill>
                <a:srgbClr val="002060"/>
              </a:solidFill>
            </a:endParaRPr>
          </a:p>
          <a:p>
            <a:pPr algn="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Подготовила: педагог-психолог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Овчинникова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Т.С.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г. Свирск, 2024 г.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548680"/>
            <a:ext cx="4608512" cy="4272848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496944" cy="626469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Нейропсихологическое обследование</a:t>
            </a: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Пространственный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праксис</a:t>
            </a:r>
            <a:endParaRPr lang="ru-RU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</a:rPr>
              <a:t>Проба </a:t>
            </a:r>
            <a:r>
              <a:rPr lang="ru-RU" sz="2800" b="1" i="1" u="sng" dirty="0" err="1" smtClean="0">
                <a:solidFill>
                  <a:schemeClr val="accent1">
                    <a:lumMod val="50000"/>
                  </a:schemeClr>
                </a:solidFill>
              </a:rPr>
              <a:t>Хэда</a:t>
            </a:r>
            <a:endParaRPr lang="ru-RU" sz="2800" b="1" i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3" y="1988840"/>
            <a:ext cx="4248472" cy="210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wnloads\20241121_1155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353" y="3162423"/>
            <a:ext cx="4234409" cy="342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81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548680"/>
            <a:ext cx="4608512" cy="4272848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496944" cy="626469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Нейропсихологическое обследование</a:t>
            </a:r>
          </a:p>
          <a:p>
            <a:pPr algn="l"/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</a:rPr>
              <a:t>Кинестетический </a:t>
            </a:r>
            <a:r>
              <a:rPr lang="ru-RU" sz="2800" b="1" i="1" u="sng" dirty="0" err="1" smtClean="0">
                <a:solidFill>
                  <a:schemeClr val="accent1">
                    <a:lumMod val="50000"/>
                  </a:schemeClr>
                </a:solidFill>
              </a:rPr>
              <a:t>праксис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</a:rPr>
              <a:t>Динамический </a:t>
            </a:r>
            <a:r>
              <a:rPr lang="ru-RU" sz="2800" b="1" i="1" u="sng" dirty="0" err="1">
                <a:solidFill>
                  <a:schemeClr val="accent1">
                    <a:lumMod val="50000"/>
                  </a:schemeClr>
                </a:solidFill>
              </a:rPr>
              <a:t>праксис</a:t>
            </a:r>
            <a:endParaRPr lang="ru-RU" sz="2800" b="1" i="1" u="sng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u="sng" dirty="0" smtClean="0">
              <a:solidFill>
                <a:schemeClr val="tx1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800" b="1" dirty="0">
              <a:solidFill>
                <a:schemeClr val="tx1"/>
              </a:solidFill>
            </a:endParaRPr>
          </a:p>
          <a:p>
            <a:pPr algn="r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Кулак-ребро-ладонь</a:t>
            </a:r>
          </a:p>
          <a:p>
            <a:endParaRPr lang="ru-RU" sz="2800" b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82" y="1521525"/>
            <a:ext cx="38766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81" y="2912175"/>
            <a:ext cx="3876675" cy="353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"/>
          <a:stretch/>
        </p:blipFill>
        <p:spPr bwMode="auto">
          <a:xfrm>
            <a:off x="5208213" y="1597981"/>
            <a:ext cx="3780657" cy="1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77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548680"/>
            <a:ext cx="4608512" cy="4272848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8064896" cy="6048672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Нейропсихологическая коррекция</a:t>
            </a:r>
          </a:p>
          <a:p>
            <a:pPr marL="514350" indent="-514350" algn="l">
              <a:buAutoNum type="arabicPeriod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Сочетание в коррекции двух направлений развития: ВПФ и двигательной сферы.</a:t>
            </a:r>
          </a:p>
          <a:p>
            <a:pPr marL="514350" indent="-514350" algn="l">
              <a:buAutoNum type="arabicPeriod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Применение когнитивных упражнений в соответствии с выявленными дефектами в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нейродиагностике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514350" indent="-514350" algn="l">
              <a:buAutoNum type="arabicPeriod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Метод замещающего онтогенеза (А.В. Семенович).</a:t>
            </a:r>
          </a:p>
          <a:p>
            <a:pPr marL="514350" indent="-514350" algn="l">
              <a:buAutoNum type="arabicPeriod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Использования дополнительного оборудования.</a:t>
            </a:r>
          </a:p>
          <a:p>
            <a:pPr marL="514350" indent="-514350" algn="l">
              <a:buAutoNum type="arabicPeriod"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бязательное использование </a:t>
            </a:r>
            <a:r>
              <a:rPr lang="ru-RU" sz="2800" b="1" i="1" smtClean="0">
                <a:solidFill>
                  <a:schemeClr val="accent1">
                    <a:lumMod val="50000"/>
                  </a:schemeClr>
                </a:solidFill>
              </a:rPr>
              <a:t>двигательных упражнений.</a:t>
            </a:r>
            <a:endParaRPr lang="ru-RU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 algn="l">
              <a:buAutoNum type="arabicPeriod"/>
            </a:pPr>
            <a:endParaRPr lang="ru-RU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548680"/>
            <a:ext cx="4608512" cy="4272848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8064896" cy="1296144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Развитие когнитивной сферы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Развитие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внимания</a:t>
            </a:r>
          </a:p>
          <a:p>
            <a:r>
              <a:rPr lang="ru-RU" sz="2000" b="1" i="1" u="sng" dirty="0" smtClean="0">
                <a:solidFill>
                  <a:schemeClr val="accent1">
                    <a:lumMod val="50000"/>
                  </a:schemeClr>
                </a:solidFill>
              </a:rPr>
              <a:t>Тест Бурдона</a:t>
            </a:r>
            <a:endParaRPr lang="ru-RU" sz="2000" b="1" i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ru-RU" sz="2800" b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C:\Users\User\Downloads\20241120_1210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5"/>
          <a:stretch/>
        </p:blipFill>
        <p:spPr bwMode="auto">
          <a:xfrm>
            <a:off x="755576" y="2145949"/>
            <a:ext cx="3090422" cy="432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ownloads\20241120_12300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r="4560"/>
          <a:stretch/>
        </p:blipFill>
        <p:spPr bwMode="auto">
          <a:xfrm>
            <a:off x="5499434" y="2145949"/>
            <a:ext cx="3111906" cy="432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42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548680"/>
            <a:ext cx="4608512" cy="4272848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8064896" cy="792088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Межполушарное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взаимодействие</a:t>
            </a:r>
          </a:p>
          <a:p>
            <a:r>
              <a:rPr lang="ru-RU" sz="2000" b="1" i="1" u="sng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000" b="1" i="1" u="sng" dirty="0" err="1" smtClean="0">
                <a:solidFill>
                  <a:schemeClr val="accent1">
                    <a:lumMod val="50000"/>
                  </a:schemeClr>
                </a:solidFill>
              </a:rPr>
              <a:t>Обводилки</a:t>
            </a:r>
            <a:r>
              <a:rPr lang="ru-RU" sz="2000" b="1" i="1" u="sng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2000" b="1" i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ru-RU" sz="2800" b="1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 descr="C:\Users\User\Downloads\20241120_1151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9" b="1342"/>
          <a:stretch/>
        </p:blipFill>
        <p:spPr bwMode="auto">
          <a:xfrm>
            <a:off x="755576" y="1773829"/>
            <a:ext cx="3108169" cy="45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wnloads\20241120_12022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/>
          <a:stretch/>
        </p:blipFill>
        <p:spPr bwMode="auto">
          <a:xfrm>
            <a:off x="5580112" y="1747392"/>
            <a:ext cx="3109008" cy="450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79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548680"/>
            <a:ext cx="4608512" cy="4272848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8064896" cy="86409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Межполушарное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взаимодействие</a:t>
            </a:r>
          </a:p>
          <a:p>
            <a:r>
              <a:rPr lang="ru-RU" sz="2000" b="1" i="1" u="sng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000" b="1" i="1" u="sng" dirty="0" err="1" smtClean="0">
                <a:solidFill>
                  <a:schemeClr val="accent1">
                    <a:lumMod val="50000"/>
                  </a:schemeClr>
                </a:solidFill>
              </a:rPr>
              <a:t>Обводилки</a:t>
            </a:r>
            <a:r>
              <a:rPr lang="ru-RU" sz="2000" b="1" i="1" u="sng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2000" b="1" i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ru-RU" sz="2800" b="1" dirty="0" smtClean="0">
              <a:solidFill>
                <a:schemeClr val="tx1"/>
              </a:solidFill>
            </a:endParaRPr>
          </a:p>
        </p:txBody>
      </p:sp>
      <p:pic>
        <p:nvPicPr>
          <p:cNvPr id="7170" name="Picture 2" descr="C:\Users\User\Downloads\20241120_1138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2"/>
          <a:stretch/>
        </p:blipFill>
        <p:spPr bwMode="auto">
          <a:xfrm>
            <a:off x="827584" y="1895360"/>
            <a:ext cx="3106196" cy="456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ownloads\20241120_1138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/>
          <a:stretch/>
        </p:blipFill>
        <p:spPr bwMode="auto">
          <a:xfrm>
            <a:off x="5429721" y="1895359"/>
            <a:ext cx="3184690" cy="458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9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548680"/>
            <a:ext cx="4608512" cy="4272848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8064896" cy="86409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Межполушарное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взаимодействие</a:t>
            </a:r>
          </a:p>
          <a:p>
            <a:r>
              <a:rPr lang="ru-RU" sz="2000" b="1" i="1" u="sng" dirty="0" smtClean="0">
                <a:solidFill>
                  <a:schemeClr val="accent1">
                    <a:lumMod val="50000"/>
                  </a:schemeClr>
                </a:solidFill>
              </a:rPr>
              <a:t>Позы рук</a:t>
            </a:r>
            <a:endParaRPr lang="ru-RU" sz="2000" b="1" i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ru-RU" sz="2800" b="1" dirty="0" smtClean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" b="2195"/>
          <a:stretch/>
        </p:blipFill>
        <p:spPr bwMode="auto">
          <a:xfrm>
            <a:off x="798558" y="1628800"/>
            <a:ext cx="3137089" cy="467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C:\Users\User\Downloads\20241120_12275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" b="2305"/>
          <a:stretch/>
        </p:blipFill>
        <p:spPr bwMode="auto">
          <a:xfrm>
            <a:off x="5442951" y="1628800"/>
            <a:ext cx="3106476" cy="467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5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548680"/>
            <a:ext cx="4608512" cy="4272848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280920" cy="5976664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Применение двигательных упражнений</a:t>
            </a:r>
          </a:p>
          <a:p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(по методу замещающего онтогенеза А.В. Семенович)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Дыхательные упражнения;</a:t>
            </a:r>
          </a:p>
          <a:p>
            <a:pPr algn="just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Направлены на снижение возбудимости, оптимизацию тонуса мышц.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Глазодвигательные упражнения;</a:t>
            </a:r>
          </a:p>
          <a:p>
            <a:pPr algn="just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Расширение поля зрительного восприятия.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Растяжки и упражнения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двигательного репертуара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Способствуют преодолению мышечных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</a:rPr>
              <a:t>дистоний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,  зажимов и ригидных телесных установок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20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548680"/>
            <a:ext cx="4608512" cy="4272848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8064896" cy="648072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Развитие двигательной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сферы</a:t>
            </a:r>
          </a:p>
          <a:p>
            <a:r>
              <a:rPr lang="ru-RU" sz="2000" b="1" i="1" u="sng" dirty="0" smtClean="0">
                <a:solidFill>
                  <a:schemeClr val="accent1">
                    <a:lumMod val="50000"/>
                  </a:schemeClr>
                </a:solidFill>
              </a:rPr>
              <a:t>«Бытовые движения»</a:t>
            </a:r>
            <a:endParaRPr lang="ru-RU" sz="2000" b="1" i="1" u="sng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User\Downloads\20241120_12053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45105"/>
            <a:ext cx="6079654" cy="473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48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548680"/>
            <a:ext cx="4608512" cy="4272848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8064896" cy="648072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Развитие двигательной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сферы</a:t>
            </a:r>
          </a:p>
          <a:p>
            <a:r>
              <a:rPr lang="ru-RU" sz="2000" b="1" i="1" u="sng" dirty="0" smtClean="0">
                <a:solidFill>
                  <a:schemeClr val="accent1">
                    <a:lumMod val="50000"/>
                  </a:schemeClr>
                </a:solidFill>
              </a:rPr>
              <a:t>Упражнение «</a:t>
            </a:r>
            <a:r>
              <a:rPr lang="ru-RU" sz="2000" b="1" i="1" u="sng" dirty="0" err="1" smtClean="0">
                <a:solidFill>
                  <a:schemeClr val="accent1">
                    <a:lumMod val="50000"/>
                  </a:schemeClr>
                </a:solidFill>
              </a:rPr>
              <a:t>Качалочка</a:t>
            </a:r>
            <a:r>
              <a:rPr lang="ru-RU" sz="2000" b="1" i="1" u="sng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2000" b="1" i="1" u="sng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User\Downloads\20241121_1147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54" y="1628800"/>
            <a:ext cx="3593132" cy="326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20241121_11482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 t="1334"/>
          <a:stretch/>
        </p:blipFill>
        <p:spPr bwMode="auto">
          <a:xfrm>
            <a:off x="755575" y="3055829"/>
            <a:ext cx="3670357" cy="33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26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548680"/>
            <a:ext cx="4608512" cy="4272848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8352928" cy="6120680"/>
          </a:xfrm>
        </p:spPr>
        <p:txBody>
          <a:bodyPr>
            <a:noAutofit/>
          </a:bodyPr>
          <a:lstStyle/>
          <a:p>
            <a:pPr algn="just"/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</a:rPr>
              <a:t>Нейропсихология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- междисциплинарное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научное направление, лежащее на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стыке психологии, неврологии и нейрохирургии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нацелена на понимание связи структуры и функционирования 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головного мозга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 с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психическими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процессами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поведением живых существ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</a:rPr>
              <a:t>Детская нейропсихология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– направлена в практику, она решает проблемы задержки психического развития,  школьной неуспеваемости, трудностей в поведении и т.д.</a:t>
            </a:r>
          </a:p>
        </p:txBody>
      </p:sp>
    </p:spTree>
    <p:extLst>
      <p:ext uri="{BB962C8B-B14F-4D97-AF65-F5344CB8AC3E}">
        <p14:creationId xmlns:p14="http://schemas.microsoft.com/office/powerpoint/2010/main" val="386524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548680"/>
            <a:ext cx="4608512" cy="4272848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32656"/>
            <a:ext cx="7560840" cy="1512168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Дополнительное оборудование в нейропсихологии</a:t>
            </a:r>
          </a:p>
          <a:p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</a:rPr>
              <a:t>Балансир, </a:t>
            </a:r>
            <a:r>
              <a:rPr lang="ru-RU" sz="2800" b="1" i="1" u="sng" dirty="0" err="1" smtClean="0">
                <a:solidFill>
                  <a:schemeClr val="accent1">
                    <a:lumMod val="50000"/>
                  </a:schemeClr>
                </a:solidFill>
              </a:rPr>
              <a:t>нейродоски</a:t>
            </a:r>
            <a:endParaRPr lang="ru-RU" sz="2800" b="1" u="sng" dirty="0" smtClean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5"/>
          <a:stretch/>
        </p:blipFill>
        <p:spPr bwMode="auto">
          <a:xfrm>
            <a:off x="539552" y="2175928"/>
            <a:ext cx="3384376" cy="288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73874"/>
            <a:ext cx="4590675" cy="257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5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548680"/>
            <a:ext cx="4608512" cy="4272848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32656"/>
            <a:ext cx="7560840" cy="1656184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Дополнительное оборудование в нейропсихологии</a:t>
            </a:r>
          </a:p>
          <a:p>
            <a:r>
              <a:rPr lang="ru-RU" sz="2800" b="1" i="1" u="sng" dirty="0" smtClean="0">
                <a:solidFill>
                  <a:schemeClr val="accent1">
                    <a:lumMod val="50000"/>
                  </a:schemeClr>
                </a:solidFill>
              </a:rPr>
              <a:t>Доска </a:t>
            </a:r>
            <a:r>
              <a:rPr lang="ru-RU" sz="2800" b="1" i="1" u="sng" dirty="0" err="1" smtClean="0">
                <a:solidFill>
                  <a:schemeClr val="accent1">
                    <a:lumMod val="50000"/>
                  </a:schemeClr>
                </a:solidFill>
              </a:rPr>
              <a:t>Бильгоу</a:t>
            </a:r>
            <a:endParaRPr lang="ru-RU" sz="2800" b="1" u="sng" dirty="0" smtClean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" r="9180"/>
          <a:stretch/>
        </p:blipFill>
        <p:spPr bwMode="auto">
          <a:xfrm>
            <a:off x="1599948" y="2060848"/>
            <a:ext cx="5780363" cy="452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7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548680"/>
            <a:ext cx="4608512" cy="4272848"/>
          </a:xfrm>
        </p:spPr>
        <p:txBody>
          <a:bodyPr>
            <a:noAutofit/>
          </a:bodyPr>
          <a:lstStyle/>
          <a:p>
            <a:pPr algn="l"/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Советский психолог, врач-невролог, один из основателей отечественной нейропсихологии, сотрудник Л.С. Выготского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</a:rPr>
              <a:t>. 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Доктор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3200" i="1" dirty="0" err="1" smtClean="0">
                <a:solidFill>
                  <a:schemeClr val="accent1">
                    <a:lumMod val="50000"/>
                  </a:schemeClr>
                </a:solidFill>
              </a:rPr>
              <a:t>пе-дагогических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</a:rPr>
              <a:t>наук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</a:rPr>
              <a:t>доктор медицинских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наук, профессор.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013176"/>
            <a:ext cx="3685309" cy="1584176"/>
          </a:xfrm>
        </p:spPr>
        <p:txBody>
          <a:bodyPr>
            <a:noAutofit/>
          </a:bodyPr>
          <a:lstStyle/>
          <a:p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Лурия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Александр Романович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1902-1977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Picture backgroun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t="8350" r="18227" b="8091"/>
          <a:stretch/>
        </p:blipFill>
        <p:spPr bwMode="auto">
          <a:xfrm>
            <a:off x="395536" y="332656"/>
            <a:ext cx="3685309" cy="4488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00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548680"/>
            <a:ext cx="4608512" cy="4272848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76672"/>
            <a:ext cx="5256583" cy="648072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Строение головного мозга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2" y="1556792"/>
            <a:ext cx="870649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58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548680"/>
            <a:ext cx="4608512" cy="4272848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116632"/>
            <a:ext cx="3240360" cy="6192688"/>
          </a:xfrm>
        </p:spPr>
        <p:txBody>
          <a:bodyPr>
            <a:noAutofit/>
          </a:bodyPr>
          <a:lstStyle/>
          <a:p>
            <a:pPr algn="just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Блок – Энергетический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(регуляция уровня активности мозга);</a:t>
            </a:r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II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Блок –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Операциональный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(прием, переработка и хранение,  информации);</a:t>
            </a:r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III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Блок – Управляющий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(программирование, регуляция и контроль за протеканием психической деятельности).</a:t>
            </a:r>
            <a:endParaRPr lang="ru-RU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" y="1196752"/>
            <a:ext cx="4968552" cy="427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00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548680"/>
            <a:ext cx="4608512" cy="4272848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8352928" cy="6336704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Детские нейропсихологические синдромы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sz="2600" b="1" i="1" u="sng" dirty="0" smtClean="0">
                <a:solidFill>
                  <a:schemeClr val="accent1">
                    <a:lumMod val="50000"/>
                  </a:schemeClr>
                </a:solidFill>
              </a:rPr>
              <a:t>Речевые нарушения</a:t>
            </a:r>
          </a:p>
          <a:p>
            <a:pPr algn="l"/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</a:rPr>
              <a:t>Дизартрия, алалия, афазия, заикание, </a:t>
            </a:r>
            <a:r>
              <a:rPr lang="ru-RU" sz="2600" i="1" dirty="0" err="1" smtClean="0">
                <a:solidFill>
                  <a:schemeClr val="accent1">
                    <a:lumMod val="50000"/>
                  </a:schemeClr>
                </a:solidFill>
              </a:rPr>
              <a:t>мутизм</a:t>
            </a: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</a:rPr>
              <a:t>, ЗРР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sz="2600" b="1" i="1" u="sng" dirty="0" smtClean="0">
                <a:solidFill>
                  <a:schemeClr val="accent1">
                    <a:lumMod val="50000"/>
                  </a:schemeClr>
                </a:solidFill>
              </a:rPr>
              <a:t>Зрительно-пространственные нарушения</a:t>
            </a:r>
          </a:p>
          <a:p>
            <a:pPr algn="l"/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</a:rPr>
              <a:t>Пространство своего тела (лево</a:t>
            </a:r>
            <a:r>
              <a:rPr lang="en-US" sz="2600" i="1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</a:rPr>
              <a:t>право), пространство доски</a:t>
            </a:r>
            <a:r>
              <a:rPr lang="en-US" sz="2600" i="1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</a:rPr>
              <a:t>листа, расположение в пространстве времен года, месяцев, дней недели,  цифр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sz="2600" b="1" i="1" u="sng" dirty="0" smtClean="0">
                <a:solidFill>
                  <a:schemeClr val="accent1">
                    <a:lumMod val="50000"/>
                  </a:schemeClr>
                </a:solidFill>
              </a:rPr>
              <a:t>Нарушения письма, чтения</a:t>
            </a:r>
          </a:p>
          <a:p>
            <a:pPr algn="l"/>
            <a:r>
              <a:rPr lang="ru-RU" sz="2600" i="1" dirty="0" err="1" smtClean="0">
                <a:solidFill>
                  <a:schemeClr val="accent1">
                    <a:lumMod val="50000"/>
                  </a:schemeClr>
                </a:solidFill>
              </a:rPr>
              <a:t>Дислексия</a:t>
            </a: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600" i="1" dirty="0" err="1" smtClean="0">
                <a:solidFill>
                  <a:schemeClr val="accent1">
                    <a:lumMod val="50000"/>
                  </a:schemeClr>
                </a:solidFill>
              </a:rPr>
              <a:t>дисграфия</a:t>
            </a: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600" i="1" dirty="0" err="1" smtClean="0">
                <a:solidFill>
                  <a:schemeClr val="accent1">
                    <a:lumMod val="50000"/>
                  </a:schemeClr>
                </a:solidFill>
              </a:rPr>
              <a:t>дискалькулия</a:t>
            </a:r>
            <a:r>
              <a:rPr lang="ru-RU" sz="26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algn="l"/>
            <a:endParaRPr lang="ru-RU" sz="28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78" y="4941168"/>
            <a:ext cx="6667676" cy="163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9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548680"/>
            <a:ext cx="4608512" cy="4272848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32656"/>
            <a:ext cx="8280920" cy="626469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Детские нейропсихологические синдромы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                          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СДВГ</a:t>
            </a:r>
          </a:p>
          <a:p>
            <a:pPr algn="l"/>
            <a:r>
              <a:rPr lang="ru-RU" sz="1600" b="1" i="1" u="sng" dirty="0" smtClean="0">
                <a:solidFill>
                  <a:schemeClr val="accent1">
                    <a:lumMod val="50000"/>
                  </a:schemeClr>
                </a:solidFill>
              </a:rPr>
              <a:t>Дефицит внимания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</a:t>
            </a:r>
            <a:r>
              <a:rPr lang="ru-RU" sz="1600" b="1" i="1" u="sng" dirty="0" err="1" smtClean="0">
                <a:solidFill>
                  <a:schemeClr val="accent1">
                    <a:lumMod val="50000"/>
                  </a:schemeClr>
                </a:solidFill>
              </a:rPr>
              <a:t>Гиперактивность</a:t>
            </a:r>
            <a:endParaRPr lang="ru-RU" sz="1600" b="1" i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ru-RU" sz="16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Недостаточная                                            Поведение не </a:t>
            </a:r>
          </a:p>
          <a:p>
            <a:pPr algn="l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длительность                                               соответствует </a:t>
            </a:r>
          </a:p>
          <a:p>
            <a:pPr algn="l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внимания                                                         требованиям                                       </a:t>
            </a:r>
          </a:p>
          <a:p>
            <a:pPr algn="l"/>
            <a:endParaRPr lang="ru-RU" sz="16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Низкая степень                                             Чувства выражаются </a:t>
            </a:r>
          </a:p>
          <a:p>
            <a:pPr algn="l"/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онцентрации                                                странно</a:t>
            </a:r>
          </a:p>
          <a:p>
            <a:pPr algn="l"/>
            <a:endParaRPr lang="ru-RU" sz="16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Проблемы                                                       Повышенная </a:t>
            </a:r>
          </a:p>
          <a:p>
            <a:pPr algn="l"/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аспределения                                              активность</a:t>
            </a:r>
          </a:p>
          <a:p>
            <a:pPr algn="l"/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нимания</a:t>
            </a:r>
          </a:p>
          <a:p>
            <a:pPr algn="l"/>
            <a:endParaRPr lang="ru-RU" sz="16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Плохая переключаемость                       Излишние         Перепрыгивания      Импульсивность   </a:t>
            </a:r>
          </a:p>
          <a:p>
            <a:pPr algn="l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внимания                                                       движения         между видам</a:t>
            </a:r>
          </a:p>
          <a:p>
            <a:pPr algn="l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           деятельности</a:t>
            </a:r>
          </a:p>
          <a:p>
            <a:pPr algn="l"/>
            <a:endParaRPr lang="ru-RU" sz="2800" b="1" dirty="0">
              <a:solidFill>
                <a:schemeClr val="tx1"/>
              </a:solidFill>
            </a:endParaRPr>
          </a:p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                                                     </a:t>
            </a:r>
            <a:endParaRPr lang="ru-RU" sz="16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ru-RU" sz="2800" b="1" dirty="0">
              <a:solidFill>
                <a:schemeClr val="tx1"/>
              </a:solidFill>
            </a:endParaRPr>
          </a:p>
          <a:p>
            <a:pPr algn="l"/>
            <a:endParaRPr lang="ru-RU" sz="2800" b="1" dirty="0" smtClean="0">
              <a:solidFill>
                <a:schemeClr val="tx1"/>
              </a:solidFill>
            </a:endParaRPr>
          </a:p>
          <a:p>
            <a:pPr algn="l"/>
            <a:endParaRPr lang="ru-RU" sz="2400" b="1" dirty="0">
              <a:solidFill>
                <a:schemeClr val="tx1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340768"/>
            <a:ext cx="2016224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7944" y="1340768"/>
            <a:ext cx="1944216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988840"/>
            <a:ext cx="1656184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3140968"/>
            <a:ext cx="1656184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4077072"/>
            <a:ext cx="1512168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0" y="5157192"/>
            <a:ext cx="2520280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67944" y="1988840"/>
            <a:ext cx="1800200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39952" y="3140968"/>
            <a:ext cx="2160240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39952" y="4077072"/>
            <a:ext cx="1296144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944" y="5157192"/>
            <a:ext cx="1080120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64088" y="5157192"/>
            <a:ext cx="1656184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64288" y="5157192"/>
            <a:ext cx="1656184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367644" y="1772816"/>
            <a:ext cx="25202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1439652" y="2924944"/>
            <a:ext cx="18002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1493658" y="3789040"/>
            <a:ext cx="19802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493658" y="4941168"/>
            <a:ext cx="19802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968044" y="1772816"/>
            <a:ext cx="18002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5040052" y="2924944"/>
            <a:ext cx="18002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968044" y="3789040"/>
            <a:ext cx="25202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4427984" y="4653136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9143064">
            <a:off x="5226015" y="4669055"/>
            <a:ext cx="311461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7306893">
            <a:off x="6309246" y="3661302"/>
            <a:ext cx="296758" cy="21696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люс 27"/>
          <p:cNvSpPr/>
          <p:nvPr/>
        </p:nvSpPr>
        <p:spPr>
          <a:xfrm>
            <a:off x="3131840" y="1340768"/>
            <a:ext cx="432048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4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548680"/>
            <a:ext cx="4608512" cy="4272848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496944" cy="626469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Нейропсихологическое обследование</a:t>
            </a: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Когнитивная сфера. Память.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Восприятие</a:t>
            </a:r>
          </a:p>
          <a:p>
            <a:pPr algn="l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ru-RU" sz="2000" b="1" i="1" u="sng" dirty="0" smtClean="0">
                <a:solidFill>
                  <a:schemeClr val="accent1">
                    <a:lumMod val="50000"/>
                  </a:schemeClr>
                </a:solidFill>
              </a:rPr>
              <a:t>10 картинок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</a:t>
            </a:r>
            <a:r>
              <a:rPr lang="ru-RU" sz="2000" b="1" i="1" u="sng" dirty="0" smtClean="0">
                <a:solidFill>
                  <a:schemeClr val="accent1">
                    <a:lumMod val="50000"/>
                  </a:schemeClr>
                </a:solidFill>
              </a:rPr>
              <a:t>Наложенные картинки</a:t>
            </a:r>
          </a:p>
          <a:p>
            <a:endParaRPr lang="ru-RU" sz="2800" b="1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User\Downloads\20241120_1129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006497"/>
            <a:ext cx="3013397" cy="428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ownloads\20241121_08252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74"/>
          <a:stretch/>
        </p:blipFill>
        <p:spPr bwMode="auto">
          <a:xfrm>
            <a:off x="5285102" y="2006497"/>
            <a:ext cx="3154604" cy="428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4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548680"/>
            <a:ext cx="4608512" cy="4272848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496944" cy="626469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Нейропсихологическое обследование</a:t>
            </a: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Когнитивная сфера.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Мышление</a:t>
            </a:r>
          </a:p>
          <a:p>
            <a:pPr algn="l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              </a:t>
            </a:r>
            <a:r>
              <a:rPr lang="ru-RU" sz="2000" b="1" i="1" u="sng" dirty="0" smtClean="0">
                <a:solidFill>
                  <a:schemeClr val="accent1">
                    <a:lumMod val="50000"/>
                  </a:schemeClr>
                </a:solidFill>
              </a:rPr>
              <a:t>Логические таблицы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</a:t>
            </a:r>
            <a:r>
              <a:rPr lang="ru-RU" sz="2000" b="1" i="1" u="sng" dirty="0" err="1" smtClean="0">
                <a:solidFill>
                  <a:schemeClr val="accent1">
                    <a:lumMod val="50000"/>
                  </a:schemeClr>
                </a:solidFill>
              </a:rPr>
              <a:t>Пазлы</a:t>
            </a:r>
            <a:r>
              <a:rPr lang="ru-RU" sz="2000" b="1" i="1" u="sng" dirty="0" smtClean="0">
                <a:solidFill>
                  <a:schemeClr val="accent1">
                    <a:lumMod val="50000"/>
                  </a:schemeClr>
                </a:solidFill>
              </a:rPr>
              <a:t>-головоломки</a:t>
            </a:r>
            <a:endParaRPr lang="ru-RU" sz="2000" b="1" i="1" u="sng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3" descr="C:\Users\User\Downloads\20241120_1110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2"/>
          <a:stretch/>
        </p:blipFill>
        <p:spPr bwMode="auto">
          <a:xfrm>
            <a:off x="1115616" y="2091753"/>
            <a:ext cx="2846428" cy="415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839" y="2091752"/>
            <a:ext cx="2804778" cy="418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11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376</Words>
  <Application>Microsoft Office PowerPoint</Application>
  <PresentationFormat>Экран (4:3)</PresentationFormat>
  <Paragraphs>112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Муниципальное казенное дошкольное образовательное учреждение «Детский сад общеразвивающего вида №2»</vt:lpstr>
      <vt:lpstr> </vt:lpstr>
      <vt:lpstr>Советский психолог, врач-невролог, один из основателей отечественной нейропсихологии, сотрудник Л.С. Выготского. Доктор пе-дагогических наук , доктор медицинских наук, профессор.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«Детский сад общеразвивающего вида №2»</dc:title>
  <dc:creator>Пользователь Windows</dc:creator>
  <cp:lastModifiedBy>Пользователь Windows</cp:lastModifiedBy>
  <cp:revision>70</cp:revision>
  <dcterms:created xsi:type="dcterms:W3CDTF">2024-11-15T10:44:01Z</dcterms:created>
  <dcterms:modified xsi:type="dcterms:W3CDTF">2024-11-28T01:47:11Z</dcterms:modified>
</cp:coreProperties>
</file>