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70" r:id="rId5"/>
    <p:sldId id="259" r:id="rId6"/>
    <p:sldId id="260" r:id="rId7"/>
    <p:sldId id="296" r:id="rId8"/>
    <p:sldId id="282" r:id="rId9"/>
    <p:sldId id="265" r:id="rId10"/>
    <p:sldId id="281" r:id="rId11"/>
    <p:sldId id="289" r:id="rId12"/>
    <p:sldId id="263" r:id="rId13"/>
    <p:sldId id="277" r:id="rId14"/>
    <p:sldId id="283" r:id="rId15"/>
    <p:sldId id="284" r:id="rId16"/>
    <p:sldId id="287" r:id="rId17"/>
    <p:sldId id="268" r:id="rId18"/>
    <p:sldId id="285" r:id="rId19"/>
    <p:sldId id="288" r:id="rId20"/>
    <p:sldId id="294" r:id="rId21"/>
    <p:sldId id="29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8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30B46-F65F-4E60-A4A9-54F58DCC8DD0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338B5-9C4C-40A3-92E6-1387E4CB4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617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30B46-F65F-4E60-A4A9-54F58DCC8DD0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338B5-9C4C-40A3-92E6-1387E4CB4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366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30B46-F65F-4E60-A4A9-54F58DCC8DD0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338B5-9C4C-40A3-92E6-1387E4CB4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013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30B46-F65F-4E60-A4A9-54F58DCC8DD0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338B5-9C4C-40A3-92E6-1387E4CB4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626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30B46-F65F-4E60-A4A9-54F58DCC8DD0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338B5-9C4C-40A3-92E6-1387E4CB4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5775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30B46-F65F-4E60-A4A9-54F58DCC8DD0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338B5-9C4C-40A3-92E6-1387E4CB4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775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30B46-F65F-4E60-A4A9-54F58DCC8DD0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338B5-9C4C-40A3-92E6-1387E4CB4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558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30B46-F65F-4E60-A4A9-54F58DCC8DD0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338B5-9C4C-40A3-92E6-1387E4CB4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41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30B46-F65F-4E60-A4A9-54F58DCC8DD0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338B5-9C4C-40A3-92E6-1387E4CB4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266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30B46-F65F-4E60-A4A9-54F58DCC8DD0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338B5-9C4C-40A3-92E6-1387E4CB4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738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30B46-F65F-4E60-A4A9-54F58DCC8DD0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338B5-9C4C-40A3-92E6-1387E4CB4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4201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930B46-F65F-4E60-A4A9-54F58DCC8DD0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C338B5-9C4C-40A3-92E6-1387E4CB4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235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icture background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332657"/>
            <a:ext cx="8352928" cy="1008111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</a:rPr>
              <a:t>Муниципальное казенное дошкольное образовательное учреждение</a:t>
            </a:r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000" i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</a:rPr>
              <a:t>«Детский сад общеразвивающего вида №2»</a:t>
            </a: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844824"/>
            <a:ext cx="8280920" cy="4536504"/>
          </a:xfrm>
        </p:spPr>
        <p:txBody>
          <a:bodyPr>
            <a:normAutofit fontScale="62500" lnSpcReduction="20000"/>
          </a:bodyPr>
          <a:lstStyle/>
          <a:p>
            <a:endParaRPr lang="ru-RU" b="1" i="1" dirty="0" smtClean="0">
              <a:solidFill>
                <a:srgbClr val="002060"/>
              </a:solidFill>
            </a:endParaRPr>
          </a:p>
          <a:p>
            <a:r>
              <a:rPr lang="ru-RU" sz="7700" b="1" i="1" dirty="0" smtClean="0">
                <a:solidFill>
                  <a:schemeClr val="accent1">
                    <a:lumMod val="50000"/>
                  </a:schemeClr>
                </a:solidFill>
              </a:rPr>
              <a:t>Применение методов нейропсихологии в работе с детьми дошкольного возраста</a:t>
            </a:r>
          </a:p>
          <a:p>
            <a:pPr algn="r"/>
            <a:endParaRPr lang="ru-RU" sz="2000" b="1" i="1" dirty="0" smtClean="0">
              <a:solidFill>
                <a:srgbClr val="002060"/>
              </a:solidFill>
            </a:endParaRPr>
          </a:p>
          <a:p>
            <a:pPr algn="r"/>
            <a:endParaRPr lang="ru-RU" sz="2400" b="1" i="1" dirty="0" smtClean="0">
              <a:solidFill>
                <a:srgbClr val="002060"/>
              </a:solidFill>
            </a:endParaRPr>
          </a:p>
          <a:p>
            <a:pPr algn="r"/>
            <a:endParaRPr lang="ru-RU" sz="2900" b="1" i="1" dirty="0" smtClean="0">
              <a:solidFill>
                <a:srgbClr val="002060"/>
              </a:solidFill>
            </a:endParaRPr>
          </a:p>
          <a:p>
            <a:pPr algn="r"/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Подготовила: педагог-психолог </a:t>
            </a:r>
            <a:r>
              <a:rPr lang="ru-RU" b="1" i="1" dirty="0" err="1" smtClean="0">
                <a:solidFill>
                  <a:schemeClr val="accent1">
                    <a:lumMod val="50000"/>
                  </a:schemeClr>
                </a:solidFill>
              </a:rPr>
              <a:t>Овчинникова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 Т.С.</a:t>
            </a:r>
            <a:endParaRPr lang="ru-RU" b="1" i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b="1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г. Свирск, 2024 г.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80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icture background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3968" y="548680"/>
            <a:ext cx="4608512" cy="4272848"/>
          </a:xfrm>
        </p:spPr>
        <p:txBody>
          <a:bodyPr>
            <a:noAutofit/>
          </a:bodyPr>
          <a:lstStyle/>
          <a:p>
            <a:pPr algn="l"/>
            <a:r>
              <a:rPr lang="ru-RU" sz="3200" dirty="0"/>
              <a:t> 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332656"/>
            <a:ext cx="8496944" cy="6264696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</a:rPr>
              <a:t>Нейропсихологическое обследование</a:t>
            </a:r>
          </a:p>
          <a:p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</a:rPr>
              <a:t>Пространственный </a:t>
            </a:r>
            <a:r>
              <a:rPr lang="ru-RU" sz="2800" b="1" i="1" dirty="0" err="1" smtClean="0">
                <a:solidFill>
                  <a:schemeClr val="accent1">
                    <a:lumMod val="50000"/>
                  </a:schemeClr>
                </a:solidFill>
              </a:rPr>
              <a:t>праксис</a:t>
            </a:r>
            <a:endParaRPr lang="ru-RU" sz="2800" b="1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l"/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ru-RU" sz="2800" b="1" i="1" u="sng" dirty="0" smtClean="0">
                <a:solidFill>
                  <a:schemeClr val="accent1">
                    <a:lumMod val="50000"/>
                  </a:schemeClr>
                </a:solidFill>
              </a:rPr>
              <a:t>Проба </a:t>
            </a:r>
            <a:r>
              <a:rPr lang="ru-RU" sz="2800" b="1" i="1" u="sng" dirty="0" err="1" smtClean="0">
                <a:solidFill>
                  <a:schemeClr val="accent1">
                    <a:lumMod val="50000"/>
                  </a:schemeClr>
                </a:solidFill>
              </a:rPr>
              <a:t>Хэда</a:t>
            </a:r>
            <a:endParaRPr lang="ru-RU" sz="2800" b="1" i="1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2800" b="1" dirty="0" smtClean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83" y="1988840"/>
            <a:ext cx="4248472" cy="2102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C:\Users\User\Downloads\20241121_11550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353" y="3162423"/>
            <a:ext cx="4234409" cy="342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0813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icture background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3968" y="548680"/>
            <a:ext cx="4608512" cy="4272848"/>
          </a:xfrm>
        </p:spPr>
        <p:txBody>
          <a:bodyPr>
            <a:noAutofit/>
          </a:bodyPr>
          <a:lstStyle/>
          <a:p>
            <a:pPr algn="l"/>
            <a:r>
              <a:rPr lang="ru-RU" sz="3200" dirty="0"/>
              <a:t> 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332656"/>
            <a:ext cx="8496944" cy="6264696"/>
          </a:xfrm>
        </p:spPr>
        <p:txBody>
          <a:bodyPr>
            <a:noAutofit/>
          </a:bodyPr>
          <a:lstStyle/>
          <a:p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Нейропсихологическое обследование</a:t>
            </a:r>
          </a:p>
          <a:p>
            <a:pPr algn="l"/>
            <a:r>
              <a:rPr lang="ru-RU" sz="2800" b="1" i="1" u="sng" dirty="0" smtClean="0">
                <a:solidFill>
                  <a:schemeClr val="accent1">
                    <a:lumMod val="50000"/>
                  </a:schemeClr>
                </a:solidFill>
              </a:rPr>
              <a:t>Кинестетический </a:t>
            </a:r>
            <a:r>
              <a:rPr lang="ru-RU" sz="2800" b="1" i="1" u="sng" dirty="0" err="1" smtClean="0">
                <a:solidFill>
                  <a:schemeClr val="accent1">
                    <a:lumMod val="50000"/>
                  </a:schemeClr>
                </a:solidFill>
              </a:rPr>
              <a:t>праксис</a:t>
            </a: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</a:rPr>
              <a:t>      </a:t>
            </a:r>
            <a:r>
              <a:rPr lang="ru-RU" sz="2800" b="1" i="1" u="sng" dirty="0" smtClean="0">
                <a:solidFill>
                  <a:schemeClr val="accent1">
                    <a:lumMod val="50000"/>
                  </a:schemeClr>
                </a:solidFill>
              </a:rPr>
              <a:t>Динамический </a:t>
            </a:r>
            <a:r>
              <a:rPr lang="ru-RU" sz="2800" b="1" i="1" u="sng" dirty="0" err="1">
                <a:solidFill>
                  <a:schemeClr val="accent1">
                    <a:lumMod val="50000"/>
                  </a:schemeClr>
                </a:solidFill>
              </a:rPr>
              <a:t>праксис</a:t>
            </a:r>
            <a:endParaRPr lang="ru-RU" sz="2800" b="1" i="1" u="sng" dirty="0">
              <a:solidFill>
                <a:schemeClr val="accent1">
                  <a:lumMod val="50000"/>
                </a:schemeClr>
              </a:solidFill>
            </a:endParaRPr>
          </a:p>
          <a:p>
            <a:pPr algn="l"/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</a:rPr>
              <a:t>                                                                      </a:t>
            </a:r>
          </a:p>
          <a:p>
            <a:pPr algn="l"/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endParaRPr lang="ru-RU" sz="2800" b="1" u="sng" dirty="0" smtClean="0">
              <a:solidFill>
                <a:schemeClr val="tx1"/>
              </a:solidFill>
            </a:endParaRPr>
          </a:p>
          <a:p>
            <a:endParaRPr lang="ru-RU" sz="2800" b="1" dirty="0" smtClean="0">
              <a:solidFill>
                <a:schemeClr val="tx1"/>
              </a:solidFill>
            </a:endParaRPr>
          </a:p>
          <a:p>
            <a:endParaRPr lang="ru-RU" sz="2800" b="1" dirty="0">
              <a:solidFill>
                <a:schemeClr val="tx1"/>
              </a:solidFill>
            </a:endParaRPr>
          </a:p>
          <a:p>
            <a:pPr algn="r"/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</a:rPr>
              <a:t>Кулак-ребро-ладонь</a:t>
            </a:r>
          </a:p>
          <a:p>
            <a:endParaRPr lang="ru-RU" sz="2800" b="1" dirty="0" smtClean="0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082" y="1521525"/>
            <a:ext cx="3876675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081" y="2912175"/>
            <a:ext cx="3876675" cy="3532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02"/>
          <a:stretch/>
        </p:blipFill>
        <p:spPr bwMode="auto">
          <a:xfrm>
            <a:off x="5208213" y="1597981"/>
            <a:ext cx="3780657" cy="1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9779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icture background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3968" y="548680"/>
            <a:ext cx="4608512" cy="4272848"/>
          </a:xfrm>
        </p:spPr>
        <p:txBody>
          <a:bodyPr>
            <a:noAutofit/>
          </a:bodyPr>
          <a:lstStyle/>
          <a:p>
            <a:pPr algn="l"/>
            <a:r>
              <a:rPr lang="ru-RU" sz="3200" dirty="0"/>
              <a:t> 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404664"/>
            <a:ext cx="8064896" cy="6048672"/>
          </a:xfrm>
        </p:spPr>
        <p:txBody>
          <a:bodyPr>
            <a:noAutofit/>
          </a:bodyPr>
          <a:lstStyle/>
          <a:p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Нейропсихологическая коррекция</a:t>
            </a:r>
          </a:p>
          <a:p>
            <a:pPr marL="514350" indent="-514350" algn="l">
              <a:buAutoNum type="arabicPeriod"/>
            </a:pP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</a:rPr>
              <a:t>Сочетание в коррекции двух направлений развития: ВПФ и двигательной сферы.</a:t>
            </a:r>
          </a:p>
          <a:p>
            <a:pPr marL="514350" indent="-514350" algn="l">
              <a:buAutoNum type="arabicPeriod"/>
            </a:pP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</a:rPr>
              <a:t>Применение когнитивных упражнений в соответствии с выявленными дефектами в </a:t>
            </a:r>
            <a:r>
              <a:rPr lang="ru-RU" sz="2800" b="1" i="1" dirty="0" err="1" smtClean="0">
                <a:solidFill>
                  <a:schemeClr val="accent1">
                    <a:lumMod val="50000"/>
                  </a:schemeClr>
                </a:solidFill>
              </a:rPr>
              <a:t>нейродиагностике</a:t>
            </a: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514350" indent="-514350" algn="l">
              <a:buAutoNum type="arabicPeriod"/>
            </a:pP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</a:rPr>
              <a:t>Метод замещающего онтогенеза (А.В. Семенович).</a:t>
            </a:r>
          </a:p>
          <a:p>
            <a:pPr marL="514350" indent="-514350" algn="l">
              <a:buAutoNum type="arabicPeriod"/>
            </a:pP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</a:rPr>
              <a:t>Использования дополнительного оборудования.</a:t>
            </a:r>
          </a:p>
          <a:p>
            <a:pPr marL="514350" indent="-514350" algn="l">
              <a:buAutoNum type="arabicPeriod"/>
            </a:pP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</a:rPr>
              <a:t>О</a:t>
            </a: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</a:rPr>
              <a:t>бязательное использование </a:t>
            </a:r>
            <a:r>
              <a:rPr lang="ru-RU" sz="2800" b="1" i="1" smtClean="0">
                <a:solidFill>
                  <a:schemeClr val="accent1">
                    <a:lumMod val="50000"/>
                  </a:schemeClr>
                </a:solidFill>
              </a:rPr>
              <a:t>двигательных упражнений.</a:t>
            </a:r>
            <a:endParaRPr lang="ru-RU" sz="2800" b="1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 algn="l">
              <a:buAutoNum type="arabicPeriod"/>
            </a:pPr>
            <a:endParaRPr lang="ru-RU" sz="28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64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icture background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3968" y="548680"/>
            <a:ext cx="4608512" cy="4272848"/>
          </a:xfrm>
        </p:spPr>
        <p:txBody>
          <a:bodyPr>
            <a:noAutofit/>
          </a:bodyPr>
          <a:lstStyle/>
          <a:p>
            <a:pPr algn="l"/>
            <a:r>
              <a:rPr lang="ru-RU" sz="3200" dirty="0"/>
              <a:t> 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404664"/>
            <a:ext cx="8064896" cy="1296144"/>
          </a:xfrm>
        </p:spPr>
        <p:txBody>
          <a:bodyPr>
            <a:noAutofit/>
          </a:bodyPr>
          <a:lstStyle/>
          <a:p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Развитие когнитивной сферы</a:t>
            </a:r>
          </a:p>
          <a:p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Развитие 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внимания</a:t>
            </a:r>
          </a:p>
          <a:p>
            <a:r>
              <a:rPr lang="ru-RU" sz="2000" b="1" i="1" u="sng" dirty="0" smtClean="0">
                <a:solidFill>
                  <a:schemeClr val="accent1">
                    <a:lumMod val="50000"/>
                  </a:schemeClr>
                </a:solidFill>
              </a:rPr>
              <a:t>Тест Бурдона</a:t>
            </a:r>
            <a:endParaRPr lang="ru-RU" sz="2000" b="1" i="1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l"/>
            <a:endParaRPr lang="ru-RU" sz="2800" b="1" dirty="0" smtClean="0">
              <a:solidFill>
                <a:schemeClr val="tx1"/>
              </a:solidFill>
            </a:endParaRPr>
          </a:p>
        </p:txBody>
      </p:sp>
      <p:pic>
        <p:nvPicPr>
          <p:cNvPr id="5" name="Picture 2" descr="C:\Users\User\Downloads\20241120_12104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65"/>
          <a:stretch/>
        </p:blipFill>
        <p:spPr bwMode="auto">
          <a:xfrm>
            <a:off x="755576" y="2145949"/>
            <a:ext cx="3090422" cy="432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ownloads\20241120_12300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5" r="4560"/>
          <a:stretch/>
        </p:blipFill>
        <p:spPr bwMode="auto">
          <a:xfrm>
            <a:off x="5499434" y="2145949"/>
            <a:ext cx="3111906" cy="4329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642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icture background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3968" y="548680"/>
            <a:ext cx="4608512" cy="4272848"/>
          </a:xfrm>
        </p:spPr>
        <p:txBody>
          <a:bodyPr>
            <a:noAutofit/>
          </a:bodyPr>
          <a:lstStyle/>
          <a:p>
            <a:pPr algn="l"/>
            <a:r>
              <a:rPr lang="ru-RU" sz="3200" dirty="0"/>
              <a:t> 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404664"/>
            <a:ext cx="8064896" cy="792088"/>
          </a:xfrm>
        </p:spPr>
        <p:txBody>
          <a:bodyPr>
            <a:noAutofit/>
          </a:bodyPr>
          <a:lstStyle/>
          <a:p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Межполушарное 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взаимодействие</a:t>
            </a:r>
          </a:p>
          <a:p>
            <a:r>
              <a:rPr lang="ru-RU" sz="2000" b="1" i="1" u="sng" dirty="0" smtClean="0">
                <a:solidFill>
                  <a:schemeClr val="accent1">
                    <a:lumMod val="50000"/>
                  </a:schemeClr>
                </a:solidFill>
              </a:rPr>
              <a:t>«</a:t>
            </a:r>
            <a:r>
              <a:rPr lang="ru-RU" sz="2000" b="1" i="1" u="sng" dirty="0" err="1" smtClean="0">
                <a:solidFill>
                  <a:schemeClr val="accent1">
                    <a:lumMod val="50000"/>
                  </a:schemeClr>
                </a:solidFill>
              </a:rPr>
              <a:t>Обводилки</a:t>
            </a:r>
            <a:r>
              <a:rPr lang="ru-RU" sz="2000" b="1" i="1" u="sng" dirty="0" smtClean="0">
                <a:solidFill>
                  <a:schemeClr val="accent1">
                    <a:lumMod val="50000"/>
                  </a:schemeClr>
                </a:solidFill>
              </a:rPr>
              <a:t>»</a:t>
            </a:r>
            <a:endParaRPr lang="ru-RU" sz="2000" b="1" i="1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l"/>
            <a:endParaRPr lang="ru-RU" sz="2800" b="1" dirty="0" smtClean="0">
              <a:solidFill>
                <a:schemeClr val="tx1"/>
              </a:solidFill>
            </a:endParaRPr>
          </a:p>
        </p:txBody>
      </p:sp>
      <p:pic>
        <p:nvPicPr>
          <p:cNvPr id="6146" name="Picture 2" descr="C:\Users\User\Downloads\20241120_11512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9" b="1342"/>
          <a:stretch/>
        </p:blipFill>
        <p:spPr bwMode="auto">
          <a:xfrm>
            <a:off x="755576" y="1773829"/>
            <a:ext cx="3108169" cy="4506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ownloads\20241120_12022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3"/>
          <a:stretch/>
        </p:blipFill>
        <p:spPr bwMode="auto">
          <a:xfrm>
            <a:off x="5580112" y="1747392"/>
            <a:ext cx="3109008" cy="4507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479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icture background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3968" y="548680"/>
            <a:ext cx="4608512" cy="4272848"/>
          </a:xfrm>
        </p:spPr>
        <p:txBody>
          <a:bodyPr>
            <a:noAutofit/>
          </a:bodyPr>
          <a:lstStyle/>
          <a:p>
            <a:pPr algn="l"/>
            <a:r>
              <a:rPr lang="ru-RU" sz="3200" dirty="0"/>
              <a:t> 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404664"/>
            <a:ext cx="8064896" cy="864096"/>
          </a:xfrm>
        </p:spPr>
        <p:txBody>
          <a:bodyPr>
            <a:noAutofit/>
          </a:bodyPr>
          <a:lstStyle/>
          <a:p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Межполушарное 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взаимодействие</a:t>
            </a:r>
          </a:p>
          <a:p>
            <a:r>
              <a:rPr lang="ru-RU" sz="2000" b="1" i="1" u="sng" dirty="0" smtClean="0">
                <a:solidFill>
                  <a:schemeClr val="accent1">
                    <a:lumMod val="50000"/>
                  </a:schemeClr>
                </a:solidFill>
              </a:rPr>
              <a:t>«</a:t>
            </a:r>
            <a:r>
              <a:rPr lang="ru-RU" sz="2000" b="1" i="1" u="sng" dirty="0" err="1" smtClean="0">
                <a:solidFill>
                  <a:schemeClr val="accent1">
                    <a:lumMod val="50000"/>
                  </a:schemeClr>
                </a:solidFill>
              </a:rPr>
              <a:t>Обводилки</a:t>
            </a:r>
            <a:r>
              <a:rPr lang="ru-RU" sz="2000" b="1" i="1" u="sng" dirty="0" smtClean="0">
                <a:solidFill>
                  <a:schemeClr val="accent1">
                    <a:lumMod val="50000"/>
                  </a:schemeClr>
                </a:solidFill>
              </a:rPr>
              <a:t>»</a:t>
            </a:r>
            <a:endParaRPr lang="ru-RU" sz="2000" b="1" i="1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l"/>
            <a:endParaRPr lang="ru-RU" sz="2800" b="1" dirty="0" smtClean="0">
              <a:solidFill>
                <a:schemeClr val="tx1"/>
              </a:solidFill>
            </a:endParaRPr>
          </a:p>
        </p:txBody>
      </p:sp>
      <p:pic>
        <p:nvPicPr>
          <p:cNvPr id="7170" name="Picture 2" descr="C:\Users\User\Downloads\20241120_11380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62"/>
          <a:stretch/>
        </p:blipFill>
        <p:spPr bwMode="auto">
          <a:xfrm>
            <a:off x="827584" y="1895360"/>
            <a:ext cx="3106196" cy="4569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ownloads\20241120_11385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8"/>
          <a:stretch/>
        </p:blipFill>
        <p:spPr bwMode="auto">
          <a:xfrm>
            <a:off x="5429721" y="1895359"/>
            <a:ext cx="3184690" cy="4587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499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icture background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3968" y="548680"/>
            <a:ext cx="4608512" cy="4272848"/>
          </a:xfrm>
        </p:spPr>
        <p:txBody>
          <a:bodyPr>
            <a:noAutofit/>
          </a:bodyPr>
          <a:lstStyle/>
          <a:p>
            <a:pPr algn="l"/>
            <a:r>
              <a:rPr lang="ru-RU" sz="3200" dirty="0"/>
              <a:t> 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404664"/>
            <a:ext cx="8064896" cy="864096"/>
          </a:xfrm>
        </p:spPr>
        <p:txBody>
          <a:bodyPr>
            <a:noAutofit/>
          </a:bodyPr>
          <a:lstStyle/>
          <a:p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Межполушарное 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взаимодействие</a:t>
            </a:r>
          </a:p>
          <a:p>
            <a:r>
              <a:rPr lang="ru-RU" sz="2000" b="1" i="1" u="sng" dirty="0" smtClean="0">
                <a:solidFill>
                  <a:schemeClr val="accent1">
                    <a:lumMod val="50000"/>
                  </a:schemeClr>
                </a:solidFill>
              </a:rPr>
              <a:t>Позы рук</a:t>
            </a:r>
            <a:endParaRPr lang="ru-RU" sz="2000" b="1" i="1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l"/>
            <a:endParaRPr lang="ru-RU" sz="2800" b="1" dirty="0" smtClean="0">
              <a:solidFill>
                <a:schemeClr val="tx1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1" b="2195"/>
          <a:stretch/>
        </p:blipFill>
        <p:spPr bwMode="auto">
          <a:xfrm>
            <a:off x="798558" y="1628800"/>
            <a:ext cx="3137089" cy="4674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 descr="C:\Users\User\Downloads\20241120_12275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9" b="2305"/>
          <a:stretch/>
        </p:blipFill>
        <p:spPr bwMode="auto">
          <a:xfrm>
            <a:off x="5442951" y="1628800"/>
            <a:ext cx="3106476" cy="4674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259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icture background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3968" y="548680"/>
            <a:ext cx="4608512" cy="4272848"/>
          </a:xfrm>
        </p:spPr>
        <p:txBody>
          <a:bodyPr>
            <a:noAutofit/>
          </a:bodyPr>
          <a:lstStyle/>
          <a:p>
            <a:pPr algn="l"/>
            <a:r>
              <a:rPr lang="ru-RU" sz="3200" dirty="0"/>
              <a:t> 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476672"/>
            <a:ext cx="8280920" cy="5976664"/>
          </a:xfrm>
        </p:spPr>
        <p:txBody>
          <a:bodyPr>
            <a:noAutofit/>
          </a:bodyPr>
          <a:lstStyle/>
          <a:p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Применение двигательных упражнений</a:t>
            </a:r>
          </a:p>
          <a:p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</a:rPr>
              <a:t>(по методу замещающего онтогенеза А.В. Семенович)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</a:rPr>
              <a:t>Дыхательные упражнения;</a:t>
            </a:r>
          </a:p>
          <a:p>
            <a:pPr algn="just"/>
            <a:r>
              <a:rPr lang="ru-RU" sz="2800" i="1" dirty="0" smtClean="0">
                <a:solidFill>
                  <a:schemeClr val="accent1">
                    <a:lumMod val="50000"/>
                  </a:schemeClr>
                </a:solidFill>
              </a:rPr>
              <a:t>Направлены на снижение возбудимости, оптимизацию тонуса мышц.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</a:rPr>
              <a:t>Глазодвигательные упражнения;</a:t>
            </a:r>
          </a:p>
          <a:p>
            <a:pPr algn="just"/>
            <a:r>
              <a:rPr lang="ru-RU" sz="2800" i="1" dirty="0" smtClean="0">
                <a:solidFill>
                  <a:schemeClr val="accent1">
                    <a:lumMod val="50000"/>
                  </a:schemeClr>
                </a:solidFill>
              </a:rPr>
              <a:t>Расширение поля зрительного восприятия.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</a:rPr>
              <a:t>Растяжки и упражнения 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</a:rPr>
              <a:t>двигательного репертуара</a:t>
            </a: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</a:p>
          <a:p>
            <a:pPr algn="just"/>
            <a:r>
              <a:rPr lang="ru-RU" sz="2800" i="1" dirty="0" smtClean="0">
                <a:solidFill>
                  <a:schemeClr val="accent1">
                    <a:lumMod val="50000"/>
                  </a:schemeClr>
                </a:solidFill>
              </a:rPr>
              <a:t>Способствуют преодолению мышечных </a:t>
            </a:r>
            <a:r>
              <a:rPr lang="ru-RU" sz="2800" i="1" dirty="0" err="1" smtClean="0">
                <a:solidFill>
                  <a:schemeClr val="accent1">
                    <a:lumMod val="50000"/>
                  </a:schemeClr>
                </a:solidFill>
              </a:rPr>
              <a:t>дистоний</a:t>
            </a:r>
            <a:r>
              <a:rPr lang="ru-RU" sz="2800" i="1" dirty="0" smtClean="0">
                <a:solidFill>
                  <a:schemeClr val="accent1">
                    <a:lumMod val="50000"/>
                  </a:schemeClr>
                </a:solidFill>
              </a:rPr>
              <a:t>,  зажимов и ригидных телесных установок</a:t>
            </a:r>
            <a:r>
              <a:rPr lang="ru-RU" sz="2800" dirty="0" smtClean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206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icture background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3968" y="548680"/>
            <a:ext cx="4608512" cy="4272848"/>
          </a:xfrm>
        </p:spPr>
        <p:txBody>
          <a:bodyPr>
            <a:noAutofit/>
          </a:bodyPr>
          <a:lstStyle/>
          <a:p>
            <a:pPr algn="l"/>
            <a:r>
              <a:rPr lang="ru-RU" sz="3200" dirty="0"/>
              <a:t> 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404664"/>
            <a:ext cx="8064896" cy="648072"/>
          </a:xfrm>
        </p:spPr>
        <p:txBody>
          <a:bodyPr>
            <a:noAutofit/>
          </a:bodyPr>
          <a:lstStyle/>
          <a:p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Развитие двигательной 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сферы</a:t>
            </a:r>
          </a:p>
          <a:p>
            <a:r>
              <a:rPr lang="ru-RU" sz="2000" b="1" i="1" u="sng" dirty="0" smtClean="0">
                <a:solidFill>
                  <a:schemeClr val="accent1">
                    <a:lumMod val="50000"/>
                  </a:schemeClr>
                </a:solidFill>
              </a:rPr>
              <a:t>«Бытовые движения»</a:t>
            </a:r>
            <a:endParaRPr lang="ru-RU" sz="2000" b="1" i="1" u="sng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 descr="C:\Users\User\Downloads\20241120_120530 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545105"/>
            <a:ext cx="6079654" cy="4732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148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icture background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3968" y="548680"/>
            <a:ext cx="4608512" cy="4272848"/>
          </a:xfrm>
        </p:spPr>
        <p:txBody>
          <a:bodyPr>
            <a:noAutofit/>
          </a:bodyPr>
          <a:lstStyle/>
          <a:p>
            <a:pPr algn="l"/>
            <a:r>
              <a:rPr lang="ru-RU" sz="3200" dirty="0"/>
              <a:t> 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404664"/>
            <a:ext cx="8064896" cy="648072"/>
          </a:xfrm>
        </p:spPr>
        <p:txBody>
          <a:bodyPr>
            <a:noAutofit/>
          </a:bodyPr>
          <a:lstStyle/>
          <a:p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Развитие двигательной 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сферы</a:t>
            </a:r>
          </a:p>
          <a:p>
            <a:r>
              <a:rPr lang="ru-RU" sz="2000" b="1" i="1" u="sng" dirty="0" smtClean="0">
                <a:solidFill>
                  <a:schemeClr val="accent1">
                    <a:lumMod val="50000"/>
                  </a:schemeClr>
                </a:solidFill>
              </a:rPr>
              <a:t>Упражнение «</a:t>
            </a:r>
            <a:r>
              <a:rPr lang="ru-RU" sz="2000" b="1" i="1" u="sng" dirty="0" err="1" smtClean="0">
                <a:solidFill>
                  <a:schemeClr val="accent1">
                    <a:lumMod val="50000"/>
                  </a:schemeClr>
                </a:solidFill>
              </a:rPr>
              <a:t>Качалочка</a:t>
            </a:r>
            <a:r>
              <a:rPr lang="ru-RU" sz="2000" b="1" i="1" u="sng" dirty="0" smtClean="0">
                <a:solidFill>
                  <a:schemeClr val="accent1">
                    <a:lumMod val="50000"/>
                  </a:schemeClr>
                </a:solidFill>
              </a:rPr>
              <a:t>»</a:t>
            </a:r>
            <a:endParaRPr lang="ru-RU" sz="2000" b="1" i="1" u="sng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074" name="Picture 2" descr="C:\Users\User\Downloads\20241121_1147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9354" y="1628800"/>
            <a:ext cx="3593132" cy="3260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ownloads\20241121_114825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8" t="1334"/>
          <a:stretch/>
        </p:blipFill>
        <p:spPr bwMode="auto">
          <a:xfrm>
            <a:off x="755575" y="3055829"/>
            <a:ext cx="3670357" cy="3388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926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icture background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3968" y="548680"/>
            <a:ext cx="4608512" cy="4272848"/>
          </a:xfrm>
        </p:spPr>
        <p:txBody>
          <a:bodyPr>
            <a:noAutofit/>
          </a:bodyPr>
          <a:lstStyle/>
          <a:p>
            <a:pPr algn="l"/>
            <a:r>
              <a:rPr lang="ru-RU" sz="3200" dirty="0"/>
              <a:t> 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476672"/>
            <a:ext cx="8352928" cy="6120680"/>
          </a:xfrm>
        </p:spPr>
        <p:txBody>
          <a:bodyPr>
            <a:noAutofit/>
          </a:bodyPr>
          <a:lstStyle/>
          <a:p>
            <a:pPr algn="just"/>
            <a:r>
              <a:rPr lang="ru-RU" b="1" i="1" u="sng" dirty="0" smtClean="0">
                <a:solidFill>
                  <a:schemeClr val="accent1">
                    <a:lumMod val="50000"/>
                  </a:schemeClr>
                </a:solidFill>
              </a:rPr>
              <a:t>Нейропсихология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</a:rPr>
              <a:t> - междисциплинарное 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</a:rPr>
              <a:t>научное направление, лежащее на 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</a:rPr>
              <a:t>стыке психологии, неврологии и нейрохирургии 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</a:rPr>
              <a:t>нацелена на понимание связи структуры и функционирования 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</a:rPr>
              <a:t>головного мозга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</a:rPr>
              <a:t> с 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</a:rPr>
              <a:t>психическими 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</a:rPr>
              <a:t>процессами 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</a:rPr>
              <a:t>и 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</a:rPr>
              <a:t>поведением живых существ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algn="just"/>
            <a:r>
              <a:rPr lang="ru-RU" b="1" i="1" u="sng" dirty="0" smtClean="0">
                <a:solidFill>
                  <a:schemeClr val="accent1">
                    <a:lumMod val="50000"/>
                  </a:schemeClr>
                </a:solidFill>
              </a:rPr>
              <a:t>Детская нейропсихология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</a:rPr>
              <a:t>– направлена в практику, она решает проблемы задержки психического развития,  школьной неуспеваемости, трудностей в поведении и т.д.</a:t>
            </a:r>
          </a:p>
        </p:txBody>
      </p:sp>
    </p:spTree>
    <p:extLst>
      <p:ext uri="{BB962C8B-B14F-4D97-AF65-F5344CB8AC3E}">
        <p14:creationId xmlns:p14="http://schemas.microsoft.com/office/powerpoint/2010/main" val="3865247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icture background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3968" y="548680"/>
            <a:ext cx="4608512" cy="4272848"/>
          </a:xfrm>
        </p:spPr>
        <p:txBody>
          <a:bodyPr>
            <a:noAutofit/>
          </a:bodyPr>
          <a:lstStyle/>
          <a:p>
            <a:pPr algn="l"/>
            <a:r>
              <a:rPr lang="ru-RU" sz="3200" dirty="0"/>
              <a:t> 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332656"/>
            <a:ext cx="7560840" cy="1512168"/>
          </a:xfrm>
        </p:spPr>
        <p:txBody>
          <a:bodyPr>
            <a:noAutofit/>
          </a:bodyPr>
          <a:lstStyle/>
          <a:p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Дополнительное оборудование в нейропсихологии</a:t>
            </a:r>
          </a:p>
          <a:p>
            <a:r>
              <a:rPr lang="ru-RU" sz="2800" b="1" i="1" u="sng" dirty="0" smtClean="0">
                <a:solidFill>
                  <a:schemeClr val="accent1">
                    <a:lumMod val="50000"/>
                  </a:schemeClr>
                </a:solidFill>
              </a:rPr>
              <a:t>Балансир, </a:t>
            </a:r>
            <a:r>
              <a:rPr lang="ru-RU" sz="2800" b="1" i="1" u="sng" dirty="0" err="1" smtClean="0">
                <a:solidFill>
                  <a:schemeClr val="accent1">
                    <a:lumMod val="50000"/>
                  </a:schemeClr>
                </a:solidFill>
              </a:rPr>
              <a:t>нейродоски</a:t>
            </a:r>
            <a:endParaRPr lang="ru-RU" sz="2800" b="1" u="sng" dirty="0" smtClean="0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75"/>
          <a:stretch/>
        </p:blipFill>
        <p:spPr bwMode="auto">
          <a:xfrm>
            <a:off x="539552" y="2175928"/>
            <a:ext cx="3384376" cy="2884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773874"/>
            <a:ext cx="4590675" cy="2572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753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icture background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3968" y="548680"/>
            <a:ext cx="4608512" cy="4272848"/>
          </a:xfrm>
        </p:spPr>
        <p:txBody>
          <a:bodyPr>
            <a:noAutofit/>
          </a:bodyPr>
          <a:lstStyle/>
          <a:p>
            <a:pPr algn="l"/>
            <a:r>
              <a:rPr lang="ru-RU" sz="3200" dirty="0"/>
              <a:t> 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332656"/>
            <a:ext cx="7560840" cy="1656184"/>
          </a:xfrm>
        </p:spPr>
        <p:txBody>
          <a:bodyPr>
            <a:noAutofit/>
          </a:bodyPr>
          <a:lstStyle/>
          <a:p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Дополнительное оборудование в нейропсихологии</a:t>
            </a:r>
          </a:p>
          <a:p>
            <a:r>
              <a:rPr lang="ru-RU" sz="2800" b="1" i="1" u="sng" dirty="0" smtClean="0">
                <a:solidFill>
                  <a:schemeClr val="accent1">
                    <a:lumMod val="50000"/>
                  </a:schemeClr>
                </a:solidFill>
              </a:rPr>
              <a:t>Доска </a:t>
            </a:r>
            <a:r>
              <a:rPr lang="ru-RU" sz="2800" b="1" i="1" u="sng" dirty="0" err="1" smtClean="0">
                <a:solidFill>
                  <a:schemeClr val="accent1">
                    <a:lumMod val="50000"/>
                  </a:schemeClr>
                </a:solidFill>
              </a:rPr>
              <a:t>Бильгоу</a:t>
            </a:r>
            <a:endParaRPr lang="ru-RU" sz="2800" b="1" u="sng" dirty="0" smtClean="0">
              <a:solidFill>
                <a:schemeClr val="tx1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" r="9180"/>
          <a:stretch/>
        </p:blipFill>
        <p:spPr bwMode="auto">
          <a:xfrm>
            <a:off x="1599948" y="2060848"/>
            <a:ext cx="5780363" cy="4520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4779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icture background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3968" y="548680"/>
            <a:ext cx="4608512" cy="4272848"/>
          </a:xfrm>
        </p:spPr>
        <p:txBody>
          <a:bodyPr>
            <a:noAutofit/>
          </a:bodyPr>
          <a:lstStyle/>
          <a:p>
            <a:pPr algn="l"/>
            <a:r>
              <a:rPr lang="ru-RU" sz="3200" i="1" dirty="0" smtClean="0">
                <a:solidFill>
                  <a:schemeClr val="accent1">
                    <a:lumMod val="50000"/>
                  </a:schemeClr>
                </a:solidFill>
              </a:rPr>
              <a:t>Советский психолог, врач-невролог, один из основателей отечественной нейропсихологии, сотрудник Л.С. Выготского</a:t>
            </a:r>
            <a:r>
              <a:rPr lang="ru-RU" sz="3200" i="1" dirty="0">
                <a:solidFill>
                  <a:schemeClr val="accent1">
                    <a:lumMod val="50000"/>
                  </a:schemeClr>
                </a:solidFill>
              </a:rPr>
              <a:t>. </a:t>
            </a:r>
            <a:r>
              <a:rPr lang="ru-RU" sz="3200" i="1" dirty="0" smtClean="0">
                <a:solidFill>
                  <a:schemeClr val="accent1">
                    <a:lumMod val="50000"/>
                  </a:schemeClr>
                </a:solidFill>
              </a:rPr>
              <a:t>Доктор</a:t>
            </a:r>
            <a:r>
              <a:rPr lang="ru-RU" sz="3200" i="1" dirty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ru-RU" sz="3200" i="1" dirty="0" err="1" smtClean="0">
                <a:solidFill>
                  <a:schemeClr val="accent1">
                    <a:lumMod val="50000"/>
                  </a:schemeClr>
                </a:solidFill>
              </a:rPr>
              <a:t>пе-дагогических</a:t>
            </a:r>
            <a:r>
              <a:rPr lang="ru-RU" sz="32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200" i="1" dirty="0">
                <a:solidFill>
                  <a:schemeClr val="accent1">
                    <a:lumMod val="50000"/>
                  </a:schemeClr>
                </a:solidFill>
              </a:rPr>
              <a:t>наук </a:t>
            </a:r>
            <a:r>
              <a:rPr lang="ru-RU" sz="3200" i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3200" i="1" dirty="0">
                <a:solidFill>
                  <a:schemeClr val="accent1">
                    <a:lumMod val="50000"/>
                  </a:schemeClr>
                </a:solidFill>
              </a:rPr>
              <a:t>доктор медицинских </a:t>
            </a:r>
            <a:r>
              <a:rPr lang="ru-RU" sz="3200" i="1" dirty="0" smtClean="0">
                <a:solidFill>
                  <a:schemeClr val="accent1">
                    <a:lumMod val="50000"/>
                  </a:schemeClr>
                </a:solidFill>
              </a:rPr>
              <a:t>наук, профессор.</a:t>
            </a:r>
            <a:r>
              <a:rPr lang="ru-RU" sz="3200" i="1" dirty="0">
                <a:solidFill>
                  <a:schemeClr val="accent1">
                    <a:lumMod val="50000"/>
                  </a:schemeClr>
                </a:solidFill>
              </a:rPr>
              <a:t> 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5013176"/>
            <a:ext cx="3685309" cy="1584176"/>
          </a:xfrm>
        </p:spPr>
        <p:txBody>
          <a:bodyPr>
            <a:noAutofit/>
          </a:bodyPr>
          <a:lstStyle/>
          <a:p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Лурия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Александр Романович</a:t>
            </a:r>
            <a:br>
              <a:rPr lang="ru-RU" b="1" i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1902-1977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b="1" i="1" dirty="0">
                <a:solidFill>
                  <a:schemeClr val="accent1">
                    <a:lumMod val="50000"/>
                  </a:schemeClr>
                </a:solidFill>
              </a:rPr>
            </a:br>
            <a:endParaRPr lang="ru-RU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Рисунок 4" descr="Picture background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6" t="8350" r="18227" b="8091"/>
          <a:stretch/>
        </p:blipFill>
        <p:spPr bwMode="auto">
          <a:xfrm>
            <a:off x="395536" y="332656"/>
            <a:ext cx="3685309" cy="44888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9001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icture background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06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3968" y="548680"/>
            <a:ext cx="4608512" cy="4272848"/>
          </a:xfrm>
        </p:spPr>
        <p:txBody>
          <a:bodyPr>
            <a:noAutofit/>
          </a:bodyPr>
          <a:lstStyle/>
          <a:p>
            <a:pPr algn="l"/>
            <a:r>
              <a:rPr lang="ru-RU" sz="3200" dirty="0"/>
              <a:t> 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51720" y="476672"/>
            <a:ext cx="5256583" cy="648072"/>
          </a:xfrm>
        </p:spPr>
        <p:txBody>
          <a:bodyPr>
            <a:noAutofit/>
          </a:bodyPr>
          <a:lstStyle/>
          <a:p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Строение головного мозга</a:t>
            </a:r>
            <a:endParaRPr lang="ru-RU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752" y="1556792"/>
            <a:ext cx="8706495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558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icture background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3968" y="548680"/>
            <a:ext cx="4608512" cy="4272848"/>
          </a:xfrm>
        </p:spPr>
        <p:txBody>
          <a:bodyPr>
            <a:noAutofit/>
          </a:bodyPr>
          <a:lstStyle/>
          <a:p>
            <a:pPr algn="l"/>
            <a:r>
              <a:rPr lang="ru-RU" sz="3200" dirty="0"/>
              <a:t> 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52120" y="116632"/>
            <a:ext cx="3240360" cy="6192688"/>
          </a:xfrm>
        </p:spPr>
        <p:txBody>
          <a:bodyPr>
            <a:noAutofit/>
          </a:bodyPr>
          <a:lstStyle/>
          <a:p>
            <a:pPr algn="just"/>
            <a:r>
              <a:rPr lang="en-US" b="1" i="1" dirty="0" smtClean="0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sz="2800" b="1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</a:rPr>
              <a:t>Блок – Энергетический </a:t>
            </a:r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</a:rPr>
              <a:t>(регуляция уровня активности мозга);</a:t>
            </a:r>
            <a:endParaRPr lang="en-US" sz="2400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en-US" b="1" i="1" dirty="0" smtClean="0">
                <a:solidFill>
                  <a:schemeClr val="accent1">
                    <a:lumMod val="50000"/>
                  </a:schemeClr>
                </a:solidFill>
              </a:rPr>
              <a:t>II</a:t>
            </a: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</a:rPr>
              <a:t> Блок – </a:t>
            </a:r>
            <a:r>
              <a:rPr lang="ru-RU" sz="2400" b="1" i="1" dirty="0" err="1" smtClean="0">
                <a:solidFill>
                  <a:schemeClr val="accent1">
                    <a:lumMod val="50000"/>
                  </a:schemeClr>
                </a:solidFill>
              </a:rPr>
              <a:t>Операциональный</a:t>
            </a: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</a:rPr>
              <a:t>(прием, переработка и хранение,  информации);</a:t>
            </a:r>
            <a:endParaRPr lang="en-US" sz="2400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en-US" b="1" i="1" dirty="0" smtClean="0">
                <a:solidFill>
                  <a:schemeClr val="accent1">
                    <a:lumMod val="50000"/>
                  </a:schemeClr>
                </a:solidFill>
              </a:rPr>
              <a:t>III</a:t>
            </a: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</a:rPr>
              <a:t> Блок – Управляющий </a:t>
            </a:r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</a:rPr>
              <a:t>(программирование, регуляция и контроль за протеканием психической деятельности).</a:t>
            </a:r>
            <a:endParaRPr lang="ru-RU" sz="2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" y="1196752"/>
            <a:ext cx="4968552" cy="4270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500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icture background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3968" y="548680"/>
            <a:ext cx="4608512" cy="4272848"/>
          </a:xfrm>
        </p:spPr>
        <p:txBody>
          <a:bodyPr>
            <a:noAutofit/>
          </a:bodyPr>
          <a:lstStyle/>
          <a:p>
            <a:pPr algn="l"/>
            <a:r>
              <a:rPr lang="ru-RU" sz="3200" dirty="0"/>
              <a:t> 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352928" cy="6336704"/>
          </a:xfrm>
        </p:spPr>
        <p:txBody>
          <a:bodyPr>
            <a:noAutofit/>
          </a:bodyPr>
          <a:lstStyle/>
          <a:p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Детские нейропсихологические синдромы</a:t>
            </a:r>
          </a:p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ru-RU" sz="2600" b="1" i="1" u="sng" dirty="0" smtClean="0">
                <a:solidFill>
                  <a:schemeClr val="accent1">
                    <a:lumMod val="50000"/>
                  </a:schemeClr>
                </a:solidFill>
              </a:rPr>
              <a:t>Речевые нарушения</a:t>
            </a:r>
          </a:p>
          <a:p>
            <a:pPr algn="l"/>
            <a:r>
              <a:rPr lang="ru-RU" sz="2600" i="1" dirty="0" smtClean="0">
                <a:solidFill>
                  <a:schemeClr val="accent1">
                    <a:lumMod val="50000"/>
                  </a:schemeClr>
                </a:solidFill>
              </a:rPr>
              <a:t>Дизартрия, алалия, афазия, заикание, </a:t>
            </a:r>
            <a:r>
              <a:rPr lang="ru-RU" sz="2600" i="1" dirty="0" err="1" smtClean="0">
                <a:solidFill>
                  <a:schemeClr val="accent1">
                    <a:lumMod val="50000"/>
                  </a:schemeClr>
                </a:solidFill>
              </a:rPr>
              <a:t>мутизм</a:t>
            </a:r>
            <a:r>
              <a:rPr lang="ru-RU" sz="2600" i="1" dirty="0" smtClean="0">
                <a:solidFill>
                  <a:schemeClr val="accent1">
                    <a:lumMod val="50000"/>
                  </a:schemeClr>
                </a:solidFill>
              </a:rPr>
              <a:t>, ЗРР</a:t>
            </a:r>
          </a:p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ru-RU" sz="2600" b="1" i="1" u="sng" dirty="0" smtClean="0">
                <a:solidFill>
                  <a:schemeClr val="accent1">
                    <a:lumMod val="50000"/>
                  </a:schemeClr>
                </a:solidFill>
              </a:rPr>
              <a:t>Зрительно-пространственные нарушения</a:t>
            </a:r>
          </a:p>
          <a:p>
            <a:pPr algn="l"/>
            <a:r>
              <a:rPr lang="ru-RU" sz="2600" i="1" dirty="0" smtClean="0">
                <a:solidFill>
                  <a:schemeClr val="accent1">
                    <a:lumMod val="50000"/>
                  </a:schemeClr>
                </a:solidFill>
              </a:rPr>
              <a:t>Пространство своего тела (лево</a:t>
            </a:r>
            <a:r>
              <a:rPr lang="en-US" sz="2600" i="1" dirty="0" smtClean="0">
                <a:solidFill>
                  <a:schemeClr val="accent1">
                    <a:lumMod val="50000"/>
                  </a:schemeClr>
                </a:solidFill>
              </a:rPr>
              <a:t>/</a:t>
            </a:r>
            <a:r>
              <a:rPr lang="ru-RU" sz="2600" i="1" dirty="0" smtClean="0">
                <a:solidFill>
                  <a:schemeClr val="accent1">
                    <a:lumMod val="50000"/>
                  </a:schemeClr>
                </a:solidFill>
              </a:rPr>
              <a:t>право), пространство доски</a:t>
            </a:r>
            <a:r>
              <a:rPr lang="en-US" sz="2600" i="1" dirty="0" smtClean="0">
                <a:solidFill>
                  <a:schemeClr val="accent1">
                    <a:lumMod val="50000"/>
                  </a:schemeClr>
                </a:solidFill>
              </a:rPr>
              <a:t>/</a:t>
            </a:r>
            <a:r>
              <a:rPr lang="ru-RU" sz="2600" i="1" dirty="0" smtClean="0">
                <a:solidFill>
                  <a:schemeClr val="accent1">
                    <a:lumMod val="50000"/>
                  </a:schemeClr>
                </a:solidFill>
              </a:rPr>
              <a:t>листа, расположение в пространстве времен года, месяцев, дней недели,  цифр</a:t>
            </a:r>
          </a:p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ru-RU" sz="2600" b="1" i="1" u="sng" dirty="0" smtClean="0">
                <a:solidFill>
                  <a:schemeClr val="accent1">
                    <a:lumMod val="50000"/>
                  </a:schemeClr>
                </a:solidFill>
              </a:rPr>
              <a:t>Нарушения письма, чтения</a:t>
            </a:r>
          </a:p>
          <a:p>
            <a:pPr algn="l"/>
            <a:r>
              <a:rPr lang="ru-RU" sz="2600" i="1" dirty="0" err="1" smtClean="0">
                <a:solidFill>
                  <a:schemeClr val="accent1">
                    <a:lumMod val="50000"/>
                  </a:schemeClr>
                </a:solidFill>
              </a:rPr>
              <a:t>Дислексия</a:t>
            </a:r>
            <a:r>
              <a:rPr lang="ru-RU" sz="2600" i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2600" i="1" dirty="0" err="1" smtClean="0">
                <a:solidFill>
                  <a:schemeClr val="accent1">
                    <a:lumMod val="50000"/>
                  </a:schemeClr>
                </a:solidFill>
              </a:rPr>
              <a:t>дисграфия</a:t>
            </a:r>
            <a:r>
              <a:rPr lang="ru-RU" sz="2600" i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2600" i="1" dirty="0" err="1" smtClean="0">
                <a:solidFill>
                  <a:schemeClr val="accent1">
                    <a:lumMod val="50000"/>
                  </a:schemeClr>
                </a:solidFill>
              </a:rPr>
              <a:t>дискалькулия</a:t>
            </a:r>
            <a:r>
              <a:rPr lang="ru-RU" sz="26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457200" indent="-457200" algn="l">
              <a:buFont typeface="Courier New" panose="02070309020205020404" pitchFamily="49" charset="0"/>
              <a:buChar char="o"/>
            </a:pPr>
            <a:endParaRPr lang="ru-RU" sz="2800" b="1" dirty="0" smtClean="0">
              <a:solidFill>
                <a:schemeClr val="tx1"/>
              </a:solidFill>
            </a:endParaRPr>
          </a:p>
          <a:p>
            <a:pPr algn="l"/>
            <a:endParaRPr lang="ru-RU" sz="2800" b="1" dirty="0" smtClean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878" y="4941168"/>
            <a:ext cx="6667676" cy="163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090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icture background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3968" y="548680"/>
            <a:ext cx="4608512" cy="4272848"/>
          </a:xfrm>
        </p:spPr>
        <p:txBody>
          <a:bodyPr>
            <a:noAutofit/>
          </a:bodyPr>
          <a:lstStyle/>
          <a:p>
            <a:pPr algn="l"/>
            <a:r>
              <a:rPr lang="ru-RU" sz="3200" dirty="0"/>
              <a:t> 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32656"/>
            <a:ext cx="8280920" cy="6264696"/>
          </a:xfrm>
        </p:spPr>
        <p:txBody>
          <a:bodyPr>
            <a:noAutofit/>
          </a:bodyPr>
          <a:lstStyle/>
          <a:p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Детские нейропсихологические синдромы</a:t>
            </a:r>
          </a:p>
          <a:p>
            <a:pPr algn="l"/>
            <a:r>
              <a:rPr lang="ru-RU" sz="2800" b="1" dirty="0" smtClean="0">
                <a:solidFill>
                  <a:schemeClr val="tx1"/>
                </a:solidFill>
              </a:rPr>
              <a:t>                           </a:t>
            </a: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</a:rPr>
              <a:t>СДВГ</a:t>
            </a:r>
          </a:p>
          <a:p>
            <a:pPr algn="l"/>
            <a:r>
              <a:rPr lang="ru-RU" sz="1600" b="1" i="1" u="sng" dirty="0" smtClean="0">
                <a:solidFill>
                  <a:schemeClr val="accent1">
                    <a:lumMod val="50000"/>
                  </a:schemeClr>
                </a:solidFill>
              </a:rPr>
              <a:t>Дефицит внимания</a:t>
            </a:r>
            <a:r>
              <a:rPr lang="ru-RU" sz="1600" b="1" i="1" dirty="0" smtClean="0">
                <a:solidFill>
                  <a:schemeClr val="accent1">
                    <a:lumMod val="50000"/>
                  </a:schemeClr>
                </a:solidFill>
              </a:rPr>
              <a:t>                                      </a:t>
            </a:r>
            <a:r>
              <a:rPr lang="ru-RU" sz="1600" b="1" i="1" u="sng" dirty="0" err="1" smtClean="0">
                <a:solidFill>
                  <a:schemeClr val="accent1">
                    <a:lumMod val="50000"/>
                  </a:schemeClr>
                </a:solidFill>
              </a:rPr>
              <a:t>Гиперактивность</a:t>
            </a:r>
            <a:endParaRPr lang="ru-RU" sz="1600" b="1" i="1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l"/>
            <a:endParaRPr lang="ru-RU" sz="1600" b="1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l"/>
            <a:r>
              <a:rPr lang="ru-RU" sz="1600" b="1" i="1" dirty="0" smtClean="0">
                <a:solidFill>
                  <a:schemeClr val="accent1">
                    <a:lumMod val="50000"/>
                  </a:schemeClr>
                </a:solidFill>
              </a:rPr>
              <a:t>Недостаточная                                            Поведение не </a:t>
            </a:r>
          </a:p>
          <a:p>
            <a:pPr algn="l"/>
            <a:r>
              <a:rPr lang="ru-RU" sz="1600" b="1" i="1" dirty="0" smtClean="0">
                <a:solidFill>
                  <a:schemeClr val="accent1">
                    <a:lumMod val="50000"/>
                  </a:schemeClr>
                </a:solidFill>
              </a:rPr>
              <a:t>длительность                                               соответствует </a:t>
            </a:r>
          </a:p>
          <a:p>
            <a:pPr algn="l"/>
            <a:r>
              <a:rPr lang="ru-RU" sz="1600" b="1" i="1" dirty="0" smtClean="0">
                <a:solidFill>
                  <a:schemeClr val="accent1">
                    <a:lumMod val="50000"/>
                  </a:schemeClr>
                </a:solidFill>
              </a:rPr>
              <a:t>внимания                                                         требованиям                                       </a:t>
            </a:r>
          </a:p>
          <a:p>
            <a:pPr algn="l"/>
            <a:endParaRPr lang="ru-RU" sz="1600" b="1" i="1" dirty="0">
              <a:solidFill>
                <a:schemeClr val="accent1">
                  <a:lumMod val="50000"/>
                </a:schemeClr>
              </a:solidFill>
            </a:endParaRPr>
          </a:p>
          <a:p>
            <a:pPr algn="l"/>
            <a:r>
              <a:rPr lang="ru-RU" sz="1600" b="1" i="1" dirty="0" smtClean="0">
                <a:solidFill>
                  <a:schemeClr val="accent1">
                    <a:lumMod val="50000"/>
                  </a:schemeClr>
                </a:solidFill>
              </a:rPr>
              <a:t>Низкая степень                                             Чувства выражаются </a:t>
            </a:r>
          </a:p>
          <a:p>
            <a:pPr algn="l"/>
            <a:r>
              <a:rPr lang="ru-RU" sz="1600" b="1" i="1" dirty="0">
                <a:solidFill>
                  <a:schemeClr val="accent1">
                    <a:lumMod val="50000"/>
                  </a:schemeClr>
                </a:solidFill>
              </a:rPr>
              <a:t>к</a:t>
            </a:r>
            <a:r>
              <a:rPr lang="ru-RU" sz="1600" b="1" i="1" dirty="0" smtClean="0">
                <a:solidFill>
                  <a:schemeClr val="accent1">
                    <a:lumMod val="50000"/>
                  </a:schemeClr>
                </a:solidFill>
              </a:rPr>
              <a:t>онцентрации                                                странно</a:t>
            </a:r>
          </a:p>
          <a:p>
            <a:pPr algn="l"/>
            <a:endParaRPr lang="ru-RU" sz="1600" b="1" i="1" dirty="0">
              <a:solidFill>
                <a:schemeClr val="accent1">
                  <a:lumMod val="50000"/>
                </a:schemeClr>
              </a:solidFill>
            </a:endParaRPr>
          </a:p>
          <a:p>
            <a:pPr algn="l"/>
            <a:r>
              <a:rPr lang="ru-RU" sz="1600" b="1" i="1" dirty="0" smtClean="0">
                <a:solidFill>
                  <a:schemeClr val="accent1">
                    <a:lumMod val="50000"/>
                  </a:schemeClr>
                </a:solidFill>
              </a:rPr>
              <a:t>Проблемы                                                       Повышенная </a:t>
            </a:r>
          </a:p>
          <a:p>
            <a:pPr algn="l"/>
            <a:r>
              <a:rPr lang="ru-RU" sz="1600" b="1" i="1" dirty="0">
                <a:solidFill>
                  <a:schemeClr val="accent1">
                    <a:lumMod val="50000"/>
                  </a:schemeClr>
                </a:solidFill>
              </a:rPr>
              <a:t>р</a:t>
            </a:r>
            <a:r>
              <a:rPr lang="ru-RU" sz="1600" b="1" i="1" dirty="0" smtClean="0">
                <a:solidFill>
                  <a:schemeClr val="accent1">
                    <a:lumMod val="50000"/>
                  </a:schemeClr>
                </a:solidFill>
              </a:rPr>
              <a:t>аспределения                                              активность</a:t>
            </a:r>
          </a:p>
          <a:p>
            <a:pPr algn="l"/>
            <a:r>
              <a:rPr lang="ru-RU" sz="1600" b="1" i="1" dirty="0">
                <a:solidFill>
                  <a:schemeClr val="accent1">
                    <a:lumMod val="50000"/>
                  </a:schemeClr>
                </a:solidFill>
              </a:rPr>
              <a:t>в</a:t>
            </a:r>
            <a:r>
              <a:rPr lang="ru-RU" sz="1600" b="1" i="1" dirty="0" smtClean="0">
                <a:solidFill>
                  <a:schemeClr val="accent1">
                    <a:lumMod val="50000"/>
                  </a:schemeClr>
                </a:solidFill>
              </a:rPr>
              <a:t>нимания</a:t>
            </a:r>
          </a:p>
          <a:p>
            <a:pPr algn="l"/>
            <a:endParaRPr lang="ru-RU" sz="1600" b="1" i="1" dirty="0">
              <a:solidFill>
                <a:schemeClr val="accent1">
                  <a:lumMod val="50000"/>
                </a:schemeClr>
              </a:solidFill>
            </a:endParaRPr>
          </a:p>
          <a:p>
            <a:pPr algn="l"/>
            <a:r>
              <a:rPr lang="ru-RU" sz="1600" b="1" i="1" dirty="0" smtClean="0">
                <a:solidFill>
                  <a:schemeClr val="accent1">
                    <a:lumMod val="50000"/>
                  </a:schemeClr>
                </a:solidFill>
              </a:rPr>
              <a:t>Плохая переключаемость                       Излишние         Перепрыгивания      Импульсивность   </a:t>
            </a:r>
          </a:p>
          <a:p>
            <a:pPr algn="l"/>
            <a:r>
              <a:rPr lang="ru-RU" sz="1600" b="1" i="1" dirty="0" smtClean="0">
                <a:solidFill>
                  <a:schemeClr val="accent1">
                    <a:lumMod val="50000"/>
                  </a:schemeClr>
                </a:solidFill>
              </a:rPr>
              <a:t>внимания                                                       движения         между видам</a:t>
            </a:r>
          </a:p>
          <a:p>
            <a:pPr algn="l"/>
            <a:r>
              <a:rPr lang="ru-RU" sz="1600" b="1" i="1" dirty="0" smtClean="0">
                <a:solidFill>
                  <a:schemeClr val="accent1">
                    <a:lumMod val="50000"/>
                  </a:schemeClr>
                </a:solidFill>
              </a:rPr>
              <a:t>                                                                                                       деятельности</a:t>
            </a:r>
          </a:p>
          <a:p>
            <a:pPr algn="l"/>
            <a:endParaRPr lang="ru-RU" sz="2800" b="1" dirty="0">
              <a:solidFill>
                <a:schemeClr val="tx1"/>
              </a:solidFill>
            </a:endParaRPr>
          </a:p>
          <a:p>
            <a:pPr algn="l"/>
            <a:r>
              <a:rPr lang="ru-RU" sz="2800" b="1" dirty="0" smtClean="0">
                <a:solidFill>
                  <a:schemeClr val="tx1"/>
                </a:solidFill>
              </a:rPr>
              <a:t>                                                     </a:t>
            </a:r>
            <a:endParaRPr lang="ru-RU" sz="1600" b="1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l"/>
            <a:endParaRPr lang="ru-RU" sz="2800" b="1" dirty="0">
              <a:solidFill>
                <a:schemeClr val="tx1"/>
              </a:solidFill>
            </a:endParaRPr>
          </a:p>
          <a:p>
            <a:pPr algn="l"/>
            <a:endParaRPr lang="ru-RU" sz="2800" b="1" dirty="0" smtClean="0">
              <a:solidFill>
                <a:schemeClr val="tx1"/>
              </a:solidFill>
            </a:endParaRPr>
          </a:p>
          <a:p>
            <a:pPr algn="l"/>
            <a:endParaRPr lang="ru-RU" sz="2400" b="1" dirty="0">
              <a:solidFill>
                <a:schemeClr val="tx1"/>
              </a:solidFill>
            </a:endParaRPr>
          </a:p>
          <a:p>
            <a:endParaRPr lang="ru-RU" sz="2800" b="1" dirty="0" smtClean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11560" y="1340768"/>
            <a:ext cx="2016224" cy="43204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067944" y="1340768"/>
            <a:ext cx="1944216" cy="43204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11560" y="1988840"/>
            <a:ext cx="1656184" cy="93610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1560" y="3140968"/>
            <a:ext cx="1656184" cy="64807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11560" y="4077072"/>
            <a:ext cx="1512168" cy="86409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11560" y="5157192"/>
            <a:ext cx="2520280" cy="72008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067944" y="1988840"/>
            <a:ext cx="1800200" cy="93610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139952" y="3140968"/>
            <a:ext cx="2160240" cy="64807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139952" y="4077072"/>
            <a:ext cx="1296144" cy="57606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067944" y="5157192"/>
            <a:ext cx="1080120" cy="72008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364088" y="5157192"/>
            <a:ext cx="1656184" cy="100811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164288" y="5157192"/>
            <a:ext cx="1656184" cy="43204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1367644" y="1772816"/>
            <a:ext cx="252028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1439652" y="2924944"/>
            <a:ext cx="180020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>
            <a:off x="1493658" y="3789040"/>
            <a:ext cx="198022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>
            <a:off x="1493658" y="4941168"/>
            <a:ext cx="198022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>
            <a:off x="4968044" y="1772816"/>
            <a:ext cx="180020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>
            <a:off x="5040052" y="2924944"/>
            <a:ext cx="180020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низ 23"/>
          <p:cNvSpPr/>
          <p:nvPr/>
        </p:nvSpPr>
        <p:spPr>
          <a:xfrm>
            <a:off x="4968044" y="3789040"/>
            <a:ext cx="252028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>
            <a:off x="4427984" y="4653136"/>
            <a:ext cx="28803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 rot="19143064">
            <a:off x="5226015" y="4669055"/>
            <a:ext cx="311461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низ 26"/>
          <p:cNvSpPr/>
          <p:nvPr/>
        </p:nvSpPr>
        <p:spPr>
          <a:xfrm rot="17306893">
            <a:off x="6309246" y="3661302"/>
            <a:ext cx="296758" cy="216960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люс 27"/>
          <p:cNvSpPr/>
          <p:nvPr/>
        </p:nvSpPr>
        <p:spPr>
          <a:xfrm>
            <a:off x="3131840" y="1340768"/>
            <a:ext cx="432048" cy="432048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49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icture background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3968" y="548680"/>
            <a:ext cx="4608512" cy="4272848"/>
          </a:xfrm>
        </p:spPr>
        <p:txBody>
          <a:bodyPr>
            <a:noAutofit/>
          </a:bodyPr>
          <a:lstStyle/>
          <a:p>
            <a:pPr algn="l"/>
            <a:r>
              <a:rPr lang="ru-RU" sz="3200" dirty="0"/>
              <a:t> 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332656"/>
            <a:ext cx="8496944" cy="6264696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</a:rPr>
              <a:t>Нейропсихологическое обследование</a:t>
            </a:r>
          </a:p>
          <a:p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</a:rPr>
              <a:t>Когнитивная сфера. Память. </a:t>
            </a: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</a:rPr>
              <a:t>Восприятие</a:t>
            </a:r>
          </a:p>
          <a:p>
            <a:pPr algn="l"/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</a:rPr>
              <a:t>        </a:t>
            </a:r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</a:rPr>
              <a:t>        </a:t>
            </a:r>
            <a:r>
              <a:rPr lang="ru-RU" sz="2000" b="1" i="1" u="sng" dirty="0" smtClean="0">
                <a:solidFill>
                  <a:schemeClr val="accent1">
                    <a:lumMod val="50000"/>
                  </a:schemeClr>
                </a:solidFill>
              </a:rPr>
              <a:t>10 картинок</a:t>
            </a: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</a:rPr>
              <a:t>                               </a:t>
            </a:r>
            <a:r>
              <a:rPr lang="ru-RU" sz="2000" b="1" i="1" u="sng" dirty="0" smtClean="0">
                <a:solidFill>
                  <a:schemeClr val="accent1">
                    <a:lumMod val="50000"/>
                  </a:schemeClr>
                </a:solidFill>
              </a:rPr>
              <a:t>Наложенные картинки</a:t>
            </a:r>
          </a:p>
          <a:p>
            <a:endParaRPr lang="ru-RU" sz="2800" b="1" i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050" name="Picture 2" descr="C:\Users\User\Downloads\20241120_11294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1" y="2006497"/>
            <a:ext cx="3013397" cy="4284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User\Downloads\20241121_08252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74"/>
          <a:stretch/>
        </p:blipFill>
        <p:spPr bwMode="auto">
          <a:xfrm>
            <a:off x="5285102" y="2006497"/>
            <a:ext cx="3154604" cy="4280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540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icture background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3968" y="548680"/>
            <a:ext cx="4608512" cy="4272848"/>
          </a:xfrm>
        </p:spPr>
        <p:txBody>
          <a:bodyPr>
            <a:noAutofit/>
          </a:bodyPr>
          <a:lstStyle/>
          <a:p>
            <a:pPr algn="l"/>
            <a:r>
              <a:rPr lang="ru-RU" sz="3200" dirty="0"/>
              <a:t> 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332656"/>
            <a:ext cx="8496944" cy="6264696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</a:rPr>
              <a:t>Нейропсихологическое обследование</a:t>
            </a:r>
          </a:p>
          <a:p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</a:rPr>
              <a:t>Когнитивная сфера. </a:t>
            </a: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</a:rPr>
              <a:t>Мышление</a:t>
            </a:r>
          </a:p>
          <a:p>
            <a:pPr algn="l"/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</a:rPr>
              <a:t>               </a:t>
            </a:r>
            <a:r>
              <a:rPr lang="ru-RU" sz="2000" b="1" i="1" u="sng" dirty="0" smtClean="0">
                <a:solidFill>
                  <a:schemeClr val="accent1">
                    <a:lumMod val="50000"/>
                  </a:schemeClr>
                </a:solidFill>
              </a:rPr>
              <a:t>Логические таблицы</a:t>
            </a:r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</a:rPr>
              <a:t>                                     </a:t>
            </a:r>
            <a:r>
              <a:rPr lang="ru-RU" sz="2000" b="1" i="1" u="sng" dirty="0" err="1" smtClean="0">
                <a:solidFill>
                  <a:schemeClr val="accent1">
                    <a:lumMod val="50000"/>
                  </a:schemeClr>
                </a:solidFill>
              </a:rPr>
              <a:t>Пазлы</a:t>
            </a:r>
            <a:r>
              <a:rPr lang="ru-RU" sz="2000" b="1" i="1" u="sng" dirty="0" smtClean="0">
                <a:solidFill>
                  <a:schemeClr val="accent1">
                    <a:lumMod val="50000"/>
                  </a:schemeClr>
                </a:solidFill>
              </a:rPr>
              <a:t>-головоломки</a:t>
            </a:r>
            <a:endParaRPr lang="ru-RU" sz="2000" b="1" i="1" u="sng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3" descr="C:\Users\User\Downloads\20241120_11103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82"/>
          <a:stretch/>
        </p:blipFill>
        <p:spPr bwMode="auto">
          <a:xfrm>
            <a:off x="1115616" y="2091753"/>
            <a:ext cx="2846428" cy="4157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4839" y="2091752"/>
            <a:ext cx="2804778" cy="4181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611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1531</TotalTime>
  <Words>376</Words>
  <Application>Microsoft Office PowerPoint</Application>
  <PresentationFormat>Экран (4:3)</PresentationFormat>
  <Paragraphs>112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Муниципальное казенное дошкольное образовательное учреждение «Детский сад общеразвивающего вида №2»</vt:lpstr>
      <vt:lpstr> </vt:lpstr>
      <vt:lpstr>Советский психолог, врач-невролог, один из основателей отечественной нейропсихологии, сотрудник Л.С. Выготского. Доктор пе-дагогических наук , доктор медицинских наук, профессор. </vt:lpstr>
      <vt:lpstr> </vt:lpstr>
      <vt:lpstr> </vt:lpstr>
      <vt:lpstr> </vt:lpstr>
      <vt:lpstr> </vt:lpstr>
      <vt:lpstr> </vt:lpstr>
      <vt:lpstr> </vt:lpstr>
      <vt:lpstr> </vt:lpstr>
      <vt:lpstr> </vt:lpstr>
      <vt:lpstr> </vt:lpstr>
      <vt:lpstr> </vt:lpstr>
      <vt:lpstr> </vt:lpstr>
      <vt:lpstr> </vt:lpstr>
      <vt:lpstr> </vt:lpstr>
      <vt:lpstr> </vt:lpstr>
      <vt:lpstr> </vt:lpstr>
      <vt:lpstr> </vt:lpstr>
      <vt:lpstr> </vt:lpstr>
      <vt:lpstr> 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казенное дошкольное образовательное учреждение «Детский сад общеразвивающего вида №2»</dc:title>
  <dc:creator>Пользователь Windows</dc:creator>
  <cp:lastModifiedBy>Пользователь Windows</cp:lastModifiedBy>
  <cp:revision>70</cp:revision>
  <dcterms:created xsi:type="dcterms:W3CDTF">2024-11-15T10:44:01Z</dcterms:created>
  <dcterms:modified xsi:type="dcterms:W3CDTF">2024-11-28T01:47:11Z</dcterms:modified>
</cp:coreProperties>
</file>